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32"/>
  </p:notesMasterIdLst>
  <p:sldIdLst>
    <p:sldId id="306" r:id="rId5"/>
    <p:sldId id="350" r:id="rId6"/>
    <p:sldId id="337" r:id="rId7"/>
    <p:sldId id="342" r:id="rId8"/>
    <p:sldId id="351" r:id="rId9"/>
    <p:sldId id="352" r:id="rId10"/>
    <p:sldId id="353" r:id="rId11"/>
    <p:sldId id="349" r:id="rId12"/>
    <p:sldId id="317" r:id="rId13"/>
    <p:sldId id="336" r:id="rId14"/>
    <p:sldId id="322" r:id="rId15"/>
    <p:sldId id="296" r:id="rId16"/>
    <p:sldId id="348" r:id="rId17"/>
    <p:sldId id="354" r:id="rId18"/>
    <p:sldId id="341" r:id="rId19"/>
    <p:sldId id="355" r:id="rId20"/>
    <p:sldId id="356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43" r:id="rId30"/>
    <p:sldId id="344" r:id="rId31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BFBFBF"/>
    <a:srgbClr val="000000"/>
    <a:srgbClr val="FFDF7F"/>
    <a:srgbClr val="E400F6"/>
    <a:srgbClr val="522D80"/>
    <a:srgbClr val="FF997F"/>
    <a:srgbClr val="B2FF9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0DB8C-DD24-46B7-A76C-550EADBFC100}" v="53" dt="2023-10-18T06:18:40.426"/>
    <p1510:client id="{6655670D-A212-46E0-A8B2-C4F6C455DB16}" v="2" dt="2023-10-18T06:24: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Computing and Simulation for Autonomy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Computing and Simulation for Autonomy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www.youtube.com/@AutoDRIVE-Ecosystem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s://github.com/AutoDRIVE-Ecosystem" TargetMode="External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9.jpg"/><Relationship Id="rId4" Type="http://schemas.openxmlformats.org/officeDocument/2006/relationships/image" Target="../media/image24.jpeg"/><Relationship Id="rId9" Type="http://schemas.openxmlformats.org/officeDocument/2006/relationships/hyperlink" Target="https://arxiv.org/abs/2110.05437" TargetMode="Externa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3.jpg"/><Relationship Id="rId18" Type="http://schemas.openxmlformats.org/officeDocument/2006/relationships/image" Target="../media/image46.jpe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12" Type="http://schemas.openxmlformats.org/officeDocument/2006/relationships/hyperlink" Target="https://youtu.be/Rq7Wwcwn1uk?feature=shared" TargetMode="External"/><Relationship Id="rId17" Type="http://schemas.openxmlformats.org/officeDocument/2006/relationships/hyperlink" Target="https://youtu.be/YIZz_8rLgZQ?feature=shared" TargetMode="External"/><Relationship Id="rId2" Type="http://schemas.openxmlformats.org/officeDocument/2006/relationships/hyperlink" Target="https://autodrive-ecosystem.github.io/" TargetMode="External"/><Relationship Id="rId16" Type="http://schemas.openxmlformats.org/officeDocument/2006/relationships/hyperlink" Target="https://youtu.be/PLW1-sYW6H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s://youtu.be/t0CgNR_LgrQ?feature=shared" TargetMode="External"/><Relationship Id="rId5" Type="http://schemas.openxmlformats.org/officeDocument/2006/relationships/image" Target="../media/image41.png"/><Relationship Id="rId15" Type="http://schemas.openxmlformats.org/officeDocument/2006/relationships/image" Target="../media/image45.png"/><Relationship Id="rId10" Type="http://schemas.openxmlformats.org/officeDocument/2006/relationships/image" Target="../media/image12.png"/><Relationship Id="rId4" Type="http://schemas.openxmlformats.org/officeDocument/2006/relationships/image" Target="../media/image40.png"/><Relationship Id="rId9" Type="http://schemas.openxmlformats.org/officeDocument/2006/relationships/image" Target="../media/image11.png"/><Relationship Id="rId1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5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07.svg"/><Relationship Id="rId5" Type="http://schemas.openxmlformats.org/officeDocument/2006/relationships/image" Target="../media/image10.png"/><Relationship Id="rId10" Type="http://schemas.openxmlformats.org/officeDocument/2006/relationships/image" Target="../media/image106.png"/><Relationship Id="rId4" Type="http://schemas.openxmlformats.org/officeDocument/2006/relationships/image" Target="../media/image9.png"/><Relationship Id="rId9" Type="http://schemas.openxmlformats.org/officeDocument/2006/relationships/image" Target="../media/image105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0.05437" TargetMode="External"/><Relationship Id="rId2" Type="http://schemas.openxmlformats.org/officeDocument/2006/relationships/hyperlink" Target="https://doi.org/10.1109/ICISS49785.2020.931603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br>
              <a:rPr lang="en-US" sz="4800" dirty="0"/>
            </a:br>
            <a:br>
              <a:rPr lang="en-US" sz="18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  <a:t>A Scalable and Parallelizable Multi-Agent Reinforcement Learning Framework for Cooperative and Competitive Autonomous Vehicles</a:t>
            </a:r>
            <a:endParaRPr lang="en-IN" sz="1800" dirty="0">
              <a:latin typeface="Trebuchet MS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AuE-8930</a:t>
            </a:r>
            <a:br>
              <a:rPr lang="en-IN" sz="2400" dirty="0"/>
            </a:br>
            <a:r>
              <a:rPr lang="en-IN" sz="2400" dirty="0"/>
              <a:t>Computing and Simulation for Autonomy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FBF0A-1852-3589-D373-CEBDE2CF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F6949-DE5C-9D73-4EA6-A3568398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CA950-5384-82B3-E282-057E68B5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476375"/>
            <a:ext cx="7315200" cy="4047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F9A36-DD2B-3A50-3154-A653F8EA2B22}"/>
              </a:ext>
            </a:extLst>
          </p:cNvPr>
          <p:cNvSpPr txBox="1"/>
          <p:nvPr/>
        </p:nvSpPr>
        <p:spPr>
          <a:xfrm>
            <a:off x="8259847" y="522468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W. Ding, C. Xu, M. </a:t>
            </a:r>
            <a:r>
              <a:rPr lang="en-US" sz="1000" dirty="0" err="1">
                <a:solidFill>
                  <a:srgbClr val="747474"/>
                </a:solidFill>
              </a:rPr>
              <a:t>Arief</a:t>
            </a:r>
            <a:r>
              <a:rPr lang="en-US" sz="1000" dirty="0">
                <a:solidFill>
                  <a:srgbClr val="747474"/>
                </a:solidFill>
              </a:rPr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10.1109/TITS.2023.3259322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0BD18D-2346-418F-0E79-277872201E48}"/>
              </a:ext>
            </a:extLst>
          </p:cNvPr>
          <p:cNvSpPr/>
          <p:nvPr/>
        </p:nvSpPr>
        <p:spPr>
          <a:xfrm>
            <a:off x="666749" y="5329237"/>
            <a:ext cx="7224713" cy="157163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4562290-2455-C9D8-47C9-B9F6E13B46D4}"/>
              </a:ext>
            </a:extLst>
          </p:cNvPr>
          <p:cNvSpPr/>
          <p:nvPr/>
        </p:nvSpPr>
        <p:spPr>
          <a:xfrm>
            <a:off x="324491" y="2354987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9E9BCD-D4FA-BDD6-7B8B-68271F57CB5F}"/>
              </a:ext>
            </a:extLst>
          </p:cNvPr>
          <p:cNvSpPr/>
          <p:nvPr/>
        </p:nvSpPr>
        <p:spPr>
          <a:xfrm>
            <a:off x="324491" y="4655783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3B8FCF-257E-CB4B-FE61-55AF21147673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Comparative Analysis of Simulation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265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05226"/>
              </p:ext>
            </p:extLst>
          </p:nvPr>
        </p:nvGraphicFramePr>
        <p:xfrm>
          <a:off x="397007" y="3428867"/>
          <a:ext cx="7912494" cy="7134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98728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69322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6345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025301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503211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753104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4661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76378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76378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264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Vehicle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44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Nigel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5200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Nano or Jetson Orin Nano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RPLIDAR A-1, Pi-Cameras, Intel RealSense D435i, 9-Axis IMU, 6-Axis IPS, Encoders, Microphone, Steering Feedback, Throttle Feedback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DC Motors, Steering Servo(s)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 + NTU +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6657431" y="726940"/>
            <a:ext cx="2911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https://autodrive-ecosystem.github.io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8AEF13-998D-A948-1DD0-90ED378D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7007" y="4911429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349058" y="499002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9E6A924-F8B7-2BE8-0985-1E47DF56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8" y="4911429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EAC41F8-ED71-138F-0C60-ADA0272B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69" y="4911429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C70FFB9-17EE-85B6-A7C2-CB630F58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345" y="4911429"/>
            <a:ext cx="24395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4A997DA0-A2CB-0060-CDC8-CDCD742D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0" y="4911429"/>
            <a:ext cx="1422185" cy="14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5ABF1-D506-32E5-BE60-03E4F81CB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211" y="1157080"/>
            <a:ext cx="3484750" cy="296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A087F-007B-9C1A-62FA-96BA8158D0E3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AutoDRIVE Ecosystem</a:t>
            </a:r>
          </a:p>
        </p:txBody>
      </p:sp>
      <p:pic>
        <p:nvPicPr>
          <p:cNvPr id="9" name="Picture 8" descr="A logo with red x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0CF53E65-052D-D6EF-4EC8-2E3BAC18594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667" t="24634" r="16667" b="24634"/>
          <a:stretch/>
        </p:blipFill>
        <p:spPr>
          <a:xfrm>
            <a:off x="10058838" y="623982"/>
            <a:ext cx="953673" cy="457200"/>
          </a:xfrm>
          <a:prstGeom prst="rect">
            <a:avLst/>
          </a:prstGeom>
        </p:spPr>
      </p:pic>
      <p:pic>
        <p:nvPicPr>
          <p:cNvPr id="10" name="Picture 9">
            <a:hlinkClick r:id="rId11"/>
            <a:extLst>
              <a:ext uri="{FF2B5EF4-FFF2-40B4-BE49-F238E27FC236}">
                <a16:creationId xmlns:a16="http://schemas.microsoft.com/office/drawing/2014/main" id="{BF9AB819-57ED-9740-ACB5-565692015AA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949" y="623982"/>
            <a:ext cx="457200" cy="457200"/>
          </a:xfrm>
          <a:prstGeom prst="rect">
            <a:avLst/>
          </a:prstGeom>
        </p:spPr>
      </p:pic>
      <p:pic>
        <p:nvPicPr>
          <p:cNvPr id="11" name="Picture 10">
            <a:hlinkClick r:id="rId13"/>
            <a:extLst>
              <a:ext uri="{FF2B5EF4-FFF2-40B4-BE49-F238E27FC236}">
                <a16:creationId xmlns:a16="http://schemas.microsoft.com/office/drawing/2014/main" id="{668ED556-8CC7-9E83-3999-0BDE44568F2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738" y="669702"/>
            <a:ext cx="529208" cy="36576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13E7B6F2-7FB6-88E7-033F-ABB3C0C3C50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duotone>
              <a:prstClr val="black"/>
              <a:srgbClr val="003D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96" y="658816"/>
            <a:ext cx="383715" cy="3837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D25401-F48C-C97A-A043-6868B5D0F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68775"/>
              </p:ext>
            </p:extLst>
          </p:nvPr>
        </p:nvGraphicFramePr>
        <p:xfrm>
          <a:off x="397007" y="4163913"/>
          <a:ext cx="11454019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026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499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61481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2094689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20790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1827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4751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27444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2744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716763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A31FF9-4428-7226-9F27-F7BAD781D743}"/>
              </a:ext>
            </a:extLst>
          </p:cNvPr>
          <p:cNvSpPr txBox="1">
            <a:spLocks/>
          </p:cNvSpPr>
          <p:nvPr/>
        </p:nvSpPr>
        <p:spPr>
          <a:xfrm>
            <a:off x="629178" y="1562470"/>
            <a:ext cx="5460919" cy="18357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</a:rPr>
              <a:t>Develop</a:t>
            </a:r>
            <a:r>
              <a:rPr lang="en-US" sz="1200" dirty="0">
                <a:latin typeface="Arial" panose="020B0604020202020204" pitchFamily="34" charset="0"/>
              </a:rPr>
              <a:t> autonomy algorithms using flexible APIs</a:t>
            </a:r>
          </a:p>
          <a:p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</a:rPr>
              <a:t>Simulate</a:t>
            </a:r>
            <a:r>
              <a:rPr lang="en-US" sz="1200" dirty="0">
                <a:latin typeface="Arial" panose="020B0604020202020204" pitchFamily="34" charset="0"/>
              </a:rPr>
              <a:t> for initial prototyping and corner-case analysis</a:t>
            </a:r>
          </a:p>
          <a:p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</a:rPr>
              <a:t>Deploy</a:t>
            </a:r>
            <a:r>
              <a:rPr lang="en-US" sz="1200" dirty="0">
                <a:latin typeface="Arial" panose="020B0604020202020204" pitchFamily="34" charset="0"/>
              </a:rPr>
              <a:t> on mechatronic testbed for real-world validation</a:t>
            </a:r>
          </a:p>
          <a:p>
            <a:r>
              <a:rPr lang="en-US" sz="1200" dirty="0">
                <a:latin typeface="Arial" panose="020B0604020202020204" pitchFamily="34" charset="0"/>
              </a:rPr>
              <a:t>Small, mid and full-scale vehicles and infrastructure</a:t>
            </a:r>
          </a:p>
          <a:p>
            <a:r>
              <a:rPr lang="en-US" sz="1200" dirty="0">
                <a:latin typeface="Arial" panose="020B0604020202020204" pitchFamily="34" charset="0"/>
              </a:rPr>
              <a:t>Autonomous driving + smart-city applications</a:t>
            </a:r>
          </a:p>
          <a:p>
            <a:r>
              <a:rPr lang="en-US" sz="1200" dirty="0">
                <a:latin typeface="Arial" panose="020B0604020202020204" pitchFamily="34" charset="0"/>
              </a:rPr>
              <a:t>Affordable cost and completely open-source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67A5490-88FB-CA09-3428-F11174168928}"/>
              </a:ext>
            </a:extLst>
          </p:cNvPr>
          <p:cNvSpPr txBox="1">
            <a:spLocks/>
          </p:cNvSpPr>
          <p:nvPr/>
        </p:nvSpPr>
        <p:spPr>
          <a:xfrm>
            <a:off x="5364888" y="1562470"/>
            <a:ext cx="2835438" cy="18357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anose="020B0604020202020204" pitchFamily="34" charset="0"/>
                <a:cs typeface="Courier New" panose="02070309020205020404" pitchFamily="49" charset="0"/>
              </a:rPr>
              <a:t>Resources</a:t>
            </a:r>
            <a:r>
              <a:rPr lang="en-US" sz="1400" dirty="0">
                <a:latin typeface="Arial" panose="020B0604020202020204" pitchFamily="34" charset="0"/>
                <a:cs typeface="Courier New" panose="02070309020205020404" pitchFamily="49" charset="0"/>
              </a:rPr>
              <a:t>:</a:t>
            </a:r>
            <a:endParaRPr lang="en-US" sz="1400" dirty="0">
              <a:latin typeface="Arial" panose="020B0604020202020204" pitchFamily="34" charset="0"/>
              <a:cs typeface="Courier New" panose="02070309020205020404" pitchFamily="49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lang="en-US" sz="1200" dirty="0">
              <a:solidFill>
                <a:srgbClr val="F16122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  <a:cs typeface="Courier New" panose="02070309020205020404" pitchFamily="49" charset="0"/>
                <a:hlinkClick r:id="rId9"/>
              </a:rPr>
              <a:t>Paper</a:t>
            </a:r>
            <a:endParaRPr lang="en-US" sz="12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Arial" panose="020B0604020202020204" pitchFamily="34" charset="0"/>
                <a:cs typeface="Courier New" panose="02070309020205020404" pitchFamily="49" charset="0"/>
                <a:hlinkClick r:id="rId11"/>
              </a:rPr>
              <a:t>GitHub</a:t>
            </a:r>
            <a:endParaRPr lang="en-US" sz="12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Arial" panose="020B0604020202020204" pitchFamily="34" charset="0"/>
                <a:cs typeface="Courier New" panose="02070309020205020404" pitchFamily="49" charset="0"/>
                <a:hlinkClick r:id="rId13"/>
              </a:rPr>
              <a:t>YouTube</a:t>
            </a:r>
            <a:endParaRPr lang="en-US" sz="1200" dirty="0">
              <a:latin typeface="Arial" panose="020B0604020202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73915054"/>
                  </p:ext>
                </p:extLst>
              </p:nvPr>
            </p:nvGraphicFramePr>
            <p:xfrm>
              <a:off x="629179" y="1504949"/>
              <a:ext cx="10933639" cy="257528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Semnani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[3]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FMP+DRL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900" b="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𝑝𝑟𝑒𝑓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 (2D/3D)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algorithm of deep reinforcement learning (RL) and force-based motion planning (FMP) to solve distributed motion planning problem in dense and dynamic environments.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Long et al. [4]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Stage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𝒛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𝒈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decentralized sensor-level collision avoidance policy for multi-robot systems.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2018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 err="1"/>
                            <a:t>Aradi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[5]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hierarchical motion planning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Wang et al. [6]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DRL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Custom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method to train directly from each robot-centered, relative perspective generated image, and each robot’s reward as the input.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solidFill>
                                <a:schemeClr val="bg1"/>
                              </a:solidFill>
                            </a:rPr>
                            <a:t>Zhou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[7]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∈[−60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:10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:60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°]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</a:t>
                          </a:r>
                          <a:r>
                            <a:rPr lang="en-US" sz="900" kern="100" dirty="0">
                              <a:effectLst/>
                            </a:rPr>
                            <a:t>for USVs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Formation and 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DRL for USV formation path planning with specific focus on a reliable obstacle avoidance in constrained maritime environments.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02508973"/>
                      </a:ext>
                    </a:extLst>
                  </a:tr>
                  <a:tr h="19188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Sivanathan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[8]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MARL Simulator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9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b="1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Decentralized motion planning framework for addressing the task of multi-robot navigation using deep reinforcement learning.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1378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73915054"/>
                  </p:ext>
                </p:extLst>
              </p:nvPr>
            </p:nvGraphicFramePr>
            <p:xfrm>
              <a:off x="629179" y="1504949"/>
              <a:ext cx="10933639" cy="257528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57658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Semnani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[3]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FMP+DRL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30526" r="-492462" b="-33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30526" r="-390000" b="-33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algorithm of deep reinforcement learning (RL) and force-based motion planning (FMP) to solve distributed motion planning problem in dense and dynamic environments.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Long et al. [4]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Stage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74648" r="-492462" b="-346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74648" r="-390000" b="-346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decentralized sensor-level collision avoidance policy for multi-robot systems.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2018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 err="1"/>
                            <a:t>Aradi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[5]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hierarchical motion planning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Wang et al. [6]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DRL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Custom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311429" r="-492462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311429" r="-39000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method to train directly from each robot-centered, relative perspective generated image, and each robot’s reward as the input.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solidFill>
                                <a:schemeClr val="bg1"/>
                              </a:solidFill>
                            </a:rPr>
                            <a:t>Zhou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[7]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405634" r="-492462" b="-1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405634" r="-390000" b="-1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Formation and 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DRL for USV formation path planning with specific focus on a reliable obstacle avoidance in constrained maritime environments.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0250897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Sivanathan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[8]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MARL Simulator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505634" r="-492462" b="-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505634" r="-390000" b="-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Decentralized motion planning framework for addressing the task of multi-robot navigation using deep reinforcement learning.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137839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4A1E-F14F-14A7-72CB-3ECADE18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4531C-1FE6-D5F4-E963-6F83B8D4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0DB75-C829-7FFC-C6E7-3838A08C5152}"/>
              </a:ext>
            </a:extLst>
          </p:cNvPr>
          <p:cNvSpPr txBox="1"/>
          <p:nvPr/>
        </p:nvSpPr>
        <p:spPr>
          <a:xfrm>
            <a:off x="629179" y="5737639"/>
            <a:ext cx="293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DRL-FMP hybrid control framework </a:t>
            </a:r>
            <a:r>
              <a:rPr lang="en-US" sz="1200" dirty="0">
                <a:solidFill>
                  <a:srgbClr val="F16122"/>
                </a:solidFill>
              </a:rPr>
              <a:t>[3]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A4416-5828-AB9C-0EE5-E969E58B0423}"/>
              </a:ext>
            </a:extLst>
          </p:cNvPr>
          <p:cNvSpPr txBox="1"/>
          <p:nvPr/>
        </p:nvSpPr>
        <p:spPr>
          <a:xfrm>
            <a:off x="3643372" y="5737639"/>
            <a:ext cx="3842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Collision avoidance using DRL </a:t>
            </a:r>
            <a:r>
              <a:rPr lang="en-US" sz="1200" dirty="0">
                <a:solidFill>
                  <a:srgbClr val="F16122"/>
                </a:solidFill>
              </a:rPr>
              <a:t>[4]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1DE89-5615-E178-1C2A-D330BADC2063}"/>
              </a:ext>
            </a:extLst>
          </p:cNvPr>
          <p:cNvSpPr txBox="1"/>
          <p:nvPr/>
        </p:nvSpPr>
        <p:spPr>
          <a:xfrm>
            <a:off x="7666781" y="5741884"/>
            <a:ext cx="389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Decentralized motion planning using DRL </a:t>
            </a:r>
            <a:r>
              <a:rPr lang="en-US" sz="1200" dirty="0">
                <a:solidFill>
                  <a:srgbClr val="F16122"/>
                </a:solidFill>
              </a:rPr>
              <a:t>[8]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C0C870-D1F7-EF3F-663C-BD2EE1497CFD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State-of-the-Art: Cooperative DRL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B271E1-53EF-982B-31BE-7B889DC9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71" y="4208436"/>
            <a:ext cx="3842780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60D51C-8A1F-EB19-9BF0-91F95005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208436"/>
            <a:ext cx="2833564" cy="137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F17E53-45F8-541D-81D2-71D5EC16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780" y="4208436"/>
            <a:ext cx="389603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3319817"/>
                  </p:ext>
                </p:extLst>
              </p:nvPr>
            </p:nvGraphicFramePr>
            <p:xfrm>
              <a:off x="629179" y="1504949"/>
              <a:ext cx="10933639" cy="185901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Fuchs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[9]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900" b="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𝑝𝑟𝑒𝑓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Learning-based system for autonomous car racing by leveraging a course-progress proxy reward and deep reinforcement learning.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Song et al. [10]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7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7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7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overtaking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Curriculum-learning-based method to tackle the autonomous overtaking problem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2021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Samak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[11]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IL+RL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 err="1">
                              <a:effectLst/>
                            </a:rPr>
                            <a:t>AutoRACE</a:t>
                          </a:r>
                          <a:r>
                            <a:rPr lang="en-US" sz="900" kern="100" dirty="0">
                              <a:effectLst/>
                            </a:rPr>
                            <a:t>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Hybrid imitation-reinforcement learning architecture to train a r</a:t>
                          </a:r>
                          <a:r>
                            <a:rPr lang="en-US" sz="900" kern="100" dirty="0">
                              <a:effectLst/>
                            </a:rPr>
                            <a:t>igorous end-to-end control strategy for autonomous vehicles aimed at minimizing lap times in a time attack racing event.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Betz et al. [12]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Mixed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autonomous vehicle racing.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2022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3319817"/>
                  </p:ext>
                </p:extLst>
              </p:nvPr>
            </p:nvGraphicFramePr>
            <p:xfrm>
              <a:off x="629179" y="1504949"/>
              <a:ext cx="10933639" cy="185901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Fuchs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[9]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40845" r="-492462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40845" r="-390000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Learning-based system for autonomous car racing by leveraging a course-progress proxy reward and deep reinforcement learning.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Song et al. [10]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42857" r="-492462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42857" r="-39000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overtaking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Curriculum-learning-based method to tackle the autonomous overtaking problem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2021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57658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Samak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[11]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IL+RL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 err="1">
                              <a:effectLst/>
                            </a:rPr>
                            <a:t>AutoRACE</a:t>
                          </a:r>
                          <a:r>
                            <a:rPr lang="en-US" sz="900" kern="100" dirty="0">
                              <a:effectLst/>
                            </a:rPr>
                            <a:t>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78947" r="-492462" b="-6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78947" r="-390000" b="-6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Hybrid imitation-reinforcement learning architecture to train a r</a:t>
                          </a:r>
                          <a:r>
                            <a:rPr lang="en-US" sz="900" kern="100" dirty="0">
                              <a:effectLst/>
                            </a:rPr>
                            <a:t>igorous end-to-end control strategy for autonomous vehicles aimed at minimizing lap times in a time attack racing event.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28308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Betz et al. [12]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Mixed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autonomous vehicle racing.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2022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4A1E-F14F-14A7-72CB-3ECADE18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4531C-1FE6-D5F4-E963-6F83B8D4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0DB75-C829-7FFC-C6E7-3838A08C5152}"/>
              </a:ext>
            </a:extLst>
          </p:cNvPr>
          <p:cNvSpPr txBox="1"/>
          <p:nvPr/>
        </p:nvSpPr>
        <p:spPr>
          <a:xfrm>
            <a:off x="568220" y="5463319"/>
            <a:ext cx="292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DRL-FMP hybrid control framework </a:t>
            </a:r>
            <a:r>
              <a:rPr lang="en-US" sz="1200" dirty="0">
                <a:solidFill>
                  <a:srgbClr val="F16122"/>
                </a:solidFill>
              </a:rPr>
              <a:t>[9]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A4416-5828-AB9C-0EE5-E969E58B0423}"/>
              </a:ext>
            </a:extLst>
          </p:cNvPr>
          <p:cNvSpPr txBox="1"/>
          <p:nvPr/>
        </p:nvSpPr>
        <p:spPr>
          <a:xfrm>
            <a:off x="3549233" y="5463319"/>
            <a:ext cx="2920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Autonomous overtaking using DRL </a:t>
            </a:r>
            <a:r>
              <a:rPr lang="en-US" sz="1200" dirty="0">
                <a:solidFill>
                  <a:srgbClr val="F16122"/>
                </a:solidFill>
              </a:rPr>
              <a:t>[10]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1DE89-5615-E178-1C2A-D330BADC2063}"/>
              </a:ext>
            </a:extLst>
          </p:cNvPr>
          <p:cNvSpPr txBox="1"/>
          <p:nvPr/>
        </p:nvSpPr>
        <p:spPr>
          <a:xfrm>
            <a:off x="6643225" y="5467564"/>
            <a:ext cx="4919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Hybrid IL+RL architecture for autonomous racing </a:t>
            </a:r>
            <a:r>
              <a:rPr lang="en-US" sz="1200" dirty="0">
                <a:solidFill>
                  <a:srgbClr val="F16122"/>
                </a:solidFill>
              </a:rPr>
              <a:t>[11]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C0C870-D1F7-EF3F-663C-BD2EE1497CFD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State-of-the-Art: Competitive DRL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B271E1-53EF-982B-31BE-7B889DC9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49233" y="3636402"/>
            <a:ext cx="2920086" cy="17373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60D51C-8A1F-EB19-9BF0-91F95005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179" y="3636402"/>
            <a:ext cx="2746149" cy="17373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F17E53-45F8-541D-81D2-71D5EC16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43224" y="3636402"/>
            <a:ext cx="491959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Creation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Physically and Graphically Accurate Digital Twins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46686" y="6095162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CF566A-93E7-BFA5-0264-93205E3D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97D148-0BDF-332A-27B1-5A05B97F3FF5}"/>
              </a:ext>
            </a:extLst>
          </p:cNvPr>
          <p:cNvGrpSpPr/>
          <p:nvPr/>
        </p:nvGrpSpPr>
        <p:grpSpPr>
          <a:xfrm>
            <a:off x="1113138" y="1305285"/>
            <a:ext cx="9965721" cy="5007704"/>
            <a:chOff x="-365322" y="-137227"/>
            <a:chExt cx="12434160" cy="62480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F97663-5755-02DC-B7FD-FC4528A0ED91}"/>
                </a:ext>
              </a:extLst>
            </p:cNvPr>
            <p:cNvSpPr txBox="1"/>
            <p:nvPr/>
          </p:nvSpPr>
          <p:spPr>
            <a:xfrm>
              <a:off x="1483785" y="3628819"/>
              <a:ext cx="3273245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Husky (On/Off-Road Skid-Steer Robot)</a:t>
              </a:r>
            </a:p>
          </p:txBody>
        </p:sp>
        <p:pic>
          <p:nvPicPr>
            <p:cNvPr id="6" name="Picture 5" descr="A yellow machine on grass&#10;&#10;Description automatically generated">
              <a:extLst>
                <a:ext uri="{FF2B5EF4-FFF2-40B4-BE49-F238E27FC236}">
                  <a16:creationId xmlns:a16="http://schemas.microsoft.com/office/drawing/2014/main" id="{AA255636-1E4B-BB3B-F00A-3052C53D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016" y="2022433"/>
              <a:ext cx="2926080" cy="1645607"/>
            </a:xfrm>
            <a:prstGeom prst="rect">
              <a:avLst/>
            </a:prstGeom>
          </p:spPr>
        </p:pic>
        <p:pic>
          <p:nvPicPr>
            <p:cNvPr id="7" name="Picture 6" descr="A yellow robot on rocks&#10;&#10;Description automatically generated">
              <a:extLst>
                <a:ext uri="{FF2B5EF4-FFF2-40B4-BE49-F238E27FC236}">
                  <a16:creationId xmlns:a16="http://schemas.microsoft.com/office/drawing/2014/main" id="{46BC2492-01D8-3B49-6DAE-7BAB909B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84" y="2019300"/>
              <a:ext cx="2926080" cy="16469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DEA3CE-44E1-970E-8711-5068657043BF}"/>
                </a:ext>
              </a:extLst>
            </p:cNvPr>
            <p:cNvSpPr txBox="1"/>
            <p:nvPr/>
          </p:nvSpPr>
          <p:spPr>
            <a:xfrm>
              <a:off x="6896684" y="3619666"/>
              <a:ext cx="4455948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Hunter SE (On/Off-Road Ackermann Steered Vehicle)</a:t>
              </a:r>
            </a:p>
          </p:txBody>
        </p:sp>
        <p:pic>
          <p:nvPicPr>
            <p:cNvPr id="10" name="Picture 9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BBE7D25B-6132-C4E4-AF0B-8ADE0794B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85" b="9185"/>
            <a:stretch/>
          </p:blipFill>
          <p:spPr>
            <a:xfrm>
              <a:off x="9141419" y="2019299"/>
              <a:ext cx="2926080" cy="1646966"/>
            </a:xfrm>
            <a:prstGeom prst="rect">
              <a:avLst/>
            </a:prstGeom>
          </p:spPr>
        </p:pic>
        <p:pic>
          <p:nvPicPr>
            <p:cNvPr id="11" name="Picture 10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132601ED-1166-A649-05ED-344904ED9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85" b="9185"/>
            <a:stretch/>
          </p:blipFill>
          <p:spPr>
            <a:xfrm>
              <a:off x="6133548" y="2026245"/>
              <a:ext cx="2926080" cy="1646966"/>
            </a:xfrm>
            <a:prstGeom prst="rect">
              <a:avLst/>
            </a:prstGeom>
          </p:spPr>
        </p:pic>
        <p:pic>
          <p:nvPicPr>
            <p:cNvPr id="12" name="Picture 11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E6498891-384E-6084-43FB-BED85EB08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121823" y="-137227"/>
              <a:ext cx="2926080" cy="1828800"/>
            </a:xfrm>
            <a:prstGeom prst="rect">
              <a:avLst/>
            </a:prstGeom>
          </p:spPr>
        </p:pic>
        <p:pic>
          <p:nvPicPr>
            <p:cNvPr id="13" name="Picture 12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BE0227AE-7D31-3883-CDED-5D80F83F8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0" r="5000"/>
            <a:stretch/>
          </p:blipFill>
          <p:spPr>
            <a:xfrm>
              <a:off x="9141419" y="-137227"/>
              <a:ext cx="2926080" cy="1828800"/>
            </a:xfrm>
            <a:prstGeom prst="rect">
              <a:avLst/>
            </a:prstGeom>
          </p:spPr>
        </p:pic>
        <p:pic>
          <p:nvPicPr>
            <p:cNvPr id="15" name="Picture 14" descr="A black robot on a road&#10;&#10;Description automatically generated">
              <a:extLst>
                <a:ext uri="{FF2B5EF4-FFF2-40B4-BE49-F238E27FC236}">
                  <a16:creationId xmlns:a16="http://schemas.microsoft.com/office/drawing/2014/main" id="{2C65B9B3-AE33-210C-6EE8-E07499D62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0" r="5000"/>
            <a:stretch/>
          </p:blipFill>
          <p:spPr>
            <a:xfrm>
              <a:off x="3128355" y="-137227"/>
              <a:ext cx="2926080" cy="1828800"/>
            </a:xfrm>
            <a:prstGeom prst="rect">
              <a:avLst/>
            </a:prstGeom>
          </p:spPr>
        </p:pic>
        <p:pic>
          <p:nvPicPr>
            <p:cNvPr id="16" name="Picture 15" descr="A toy car on the ground&#10;&#10;Description automatically generated">
              <a:extLst>
                <a:ext uri="{FF2B5EF4-FFF2-40B4-BE49-F238E27FC236}">
                  <a16:creationId xmlns:a16="http://schemas.microsoft.com/office/drawing/2014/main" id="{BBCCDFB5-7395-D778-5F70-DC7AA2F9B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00" r="5000"/>
            <a:stretch/>
          </p:blipFill>
          <p:spPr>
            <a:xfrm>
              <a:off x="6134887" y="-137227"/>
              <a:ext cx="2926080" cy="1828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CC066-D7A4-6DE7-4371-B5C5ED4F4198}"/>
                </a:ext>
              </a:extLst>
            </p:cNvPr>
            <p:cNvSpPr txBox="1"/>
            <p:nvPr/>
          </p:nvSpPr>
          <p:spPr>
            <a:xfrm>
              <a:off x="2129890" y="1640970"/>
              <a:ext cx="1982624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1"/>
                </a:rPr>
                <a:t>Nigel (Native Vehicle)</a:t>
              </a:r>
              <a:endParaRPr 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620A88-D6FA-57A0-9633-E08F09F6E50E}"/>
                </a:ext>
              </a:extLst>
            </p:cNvPr>
            <p:cNvSpPr txBox="1"/>
            <p:nvPr/>
          </p:nvSpPr>
          <p:spPr>
            <a:xfrm>
              <a:off x="7709987" y="1640970"/>
              <a:ext cx="2826152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2"/>
                </a:rPr>
                <a:t>F1TENTH (1/10</a:t>
              </a:r>
              <a:r>
                <a:rPr lang="en-US" sz="1000" baseline="30000" dirty="0">
                  <a:hlinkClick r:id="rId12"/>
                </a:rPr>
                <a:t>th</a:t>
              </a:r>
              <a:r>
                <a:rPr lang="en-US" sz="1000" dirty="0">
                  <a:hlinkClick r:id="rId12"/>
                </a:rPr>
                <a:t>  Scale Racecar)</a:t>
              </a:r>
              <a:endParaRPr lang="en-US" sz="1000" dirty="0"/>
            </a:p>
          </p:txBody>
        </p:sp>
        <p:pic>
          <p:nvPicPr>
            <p:cNvPr id="22" name="Picture 21" descr="A orange and black vehicle on a rocky hill&#10;&#10;Description automatically generated">
              <a:extLst>
                <a:ext uri="{FF2B5EF4-FFF2-40B4-BE49-F238E27FC236}">
                  <a16:creationId xmlns:a16="http://schemas.microsoft.com/office/drawing/2014/main" id="{1FE4D3AB-3A2D-56FD-0811-DC352A1FC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333" b="8333"/>
            <a:stretch/>
          </p:blipFill>
          <p:spPr>
            <a:xfrm>
              <a:off x="6136226" y="3980793"/>
              <a:ext cx="2926080" cy="1828800"/>
            </a:xfrm>
            <a:prstGeom prst="rect">
              <a:avLst/>
            </a:prstGeom>
          </p:spPr>
        </p:pic>
        <p:pic>
          <p:nvPicPr>
            <p:cNvPr id="24" name="Picture 23" descr="A orange vehicle on a rocky hill&#10;&#10;Description automatically generated">
              <a:extLst>
                <a:ext uri="{FF2B5EF4-FFF2-40B4-BE49-F238E27FC236}">
                  <a16:creationId xmlns:a16="http://schemas.microsoft.com/office/drawing/2014/main" id="{BB6A74E2-6E5E-7684-933F-071664044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00" r="5000"/>
            <a:stretch/>
          </p:blipFill>
          <p:spPr>
            <a:xfrm>
              <a:off x="9142758" y="3980793"/>
              <a:ext cx="2926080" cy="1828800"/>
            </a:xfrm>
            <a:prstGeom prst="rect">
              <a:avLst/>
            </a:prstGeom>
          </p:spPr>
        </p:pic>
        <p:pic>
          <p:nvPicPr>
            <p:cNvPr id="25" name="Picture 24" descr="A car on the road&#10;&#10;Description automatically generated">
              <a:extLst>
                <a:ext uri="{FF2B5EF4-FFF2-40B4-BE49-F238E27FC236}">
                  <a16:creationId xmlns:a16="http://schemas.microsoft.com/office/drawing/2014/main" id="{58A44F12-F6B1-5E1D-83F4-2E98DD17A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00" r="5000"/>
            <a:stretch/>
          </p:blipFill>
          <p:spPr>
            <a:xfrm>
              <a:off x="3129694" y="3980793"/>
              <a:ext cx="2926080" cy="1828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EFAE6E-5E62-1149-5FD0-DAB49B114081}"/>
                </a:ext>
              </a:extLst>
            </p:cNvPr>
            <p:cNvSpPr txBox="1"/>
            <p:nvPr/>
          </p:nvSpPr>
          <p:spPr>
            <a:xfrm>
              <a:off x="7438984" y="5770662"/>
              <a:ext cx="3409796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6"/>
                </a:rPr>
                <a:t>RZR (Recreational Off-Highway Vehicle)</a:t>
              </a:r>
              <a:endParaRPr lang="en-US" sz="1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436277-9BF7-2CB1-46AC-E5086FF49C4B}"/>
                </a:ext>
              </a:extLst>
            </p:cNvPr>
            <p:cNvSpPr txBox="1"/>
            <p:nvPr/>
          </p:nvSpPr>
          <p:spPr>
            <a:xfrm>
              <a:off x="1402540" y="5772555"/>
              <a:ext cx="3460450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hlinkClick r:id="rId17"/>
                </a:rPr>
                <a:t>OpenCAV</a:t>
              </a:r>
              <a:r>
                <a:rPr lang="en-US" sz="1000" dirty="0">
                  <a:hlinkClick r:id="rId17"/>
                </a:rPr>
                <a:t> (On-Road Commercial Vehicle)</a:t>
              </a:r>
              <a:endParaRPr lang="en-US" sz="10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C4F34E-6B22-8965-9070-4EEEEA7A0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2" t="19547" r="17403" b="8179"/>
            <a:stretch/>
          </p:blipFill>
          <p:spPr bwMode="auto">
            <a:xfrm>
              <a:off x="123162" y="3980793"/>
              <a:ext cx="2926080" cy="1828800"/>
            </a:xfrm>
            <a:prstGeom prst="rect">
              <a:avLst/>
            </a:prstGeom>
            <a:ln w="762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65E69-136E-5C53-39EB-F22AB401182B}"/>
                </a:ext>
              </a:extLst>
            </p:cNvPr>
            <p:cNvSpPr txBox="1"/>
            <p:nvPr/>
          </p:nvSpPr>
          <p:spPr>
            <a:xfrm rot="16200000">
              <a:off x="-1050494" y="565741"/>
              <a:ext cx="179321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SMALL-SCALE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825EDC-728F-508C-D44A-FE9A36B279D7}"/>
                </a:ext>
              </a:extLst>
            </p:cNvPr>
            <p:cNvSpPr txBox="1"/>
            <p:nvPr/>
          </p:nvSpPr>
          <p:spPr>
            <a:xfrm rot="16200000">
              <a:off x="-886412" y="2638296"/>
              <a:ext cx="146505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MID-SCALE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9C5C4A-03F0-F2E0-5A67-BDEA9B566768}"/>
                </a:ext>
              </a:extLst>
            </p:cNvPr>
            <p:cNvSpPr txBox="1"/>
            <p:nvPr/>
          </p:nvSpPr>
          <p:spPr>
            <a:xfrm rot="16200000">
              <a:off x="-973412" y="4683759"/>
              <a:ext cx="1639045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FULL-SCALE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Nigel</a:t>
            </a:r>
          </a:p>
          <a:p>
            <a:pPr lvl="1"/>
            <a:r>
              <a:rPr lang="en-US" sz="1200" dirty="0"/>
              <a:t>1:14 scale</a:t>
            </a:r>
          </a:p>
          <a:p>
            <a:pPr lvl="1"/>
            <a:r>
              <a:rPr lang="en-US" sz="1200" dirty="0"/>
              <a:t>Autonomous driving</a:t>
            </a:r>
          </a:p>
          <a:p>
            <a:r>
              <a:rPr lang="en-US" sz="1400" dirty="0"/>
              <a:t>F1TENTH</a:t>
            </a:r>
          </a:p>
          <a:p>
            <a:pPr lvl="1"/>
            <a:r>
              <a:rPr lang="en-US" sz="1200" dirty="0"/>
              <a:t>1:10 scale</a:t>
            </a:r>
          </a:p>
          <a:p>
            <a:pPr lvl="1"/>
            <a:r>
              <a:rPr lang="en-US" sz="1200" dirty="0"/>
              <a:t>Autonomous racing</a:t>
            </a:r>
          </a:p>
          <a:p>
            <a:r>
              <a:rPr lang="en-US" sz="1400" dirty="0"/>
              <a:t>Digital twinning</a:t>
            </a:r>
          </a:p>
          <a:p>
            <a:pPr lvl="1"/>
            <a:r>
              <a:rPr lang="en-US" sz="1200" dirty="0"/>
              <a:t>Dynamics interface</a:t>
            </a:r>
          </a:p>
          <a:p>
            <a:pPr lvl="1"/>
            <a:r>
              <a:rPr lang="en-US" sz="1200" dirty="0"/>
              <a:t>Perception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Digital Twins of Nigel and F1TENTH</a:t>
            </a:r>
          </a:p>
        </p:txBody>
      </p:sp>
      <p:pic>
        <p:nvPicPr>
          <p:cNvPr id="2" name="Picture 1" descr="A black robot on a road&#10;&#10;Description automatically generated">
            <a:extLst>
              <a:ext uri="{FF2B5EF4-FFF2-40B4-BE49-F238E27FC236}">
                <a16:creationId xmlns:a16="http://schemas.microsoft.com/office/drawing/2014/main" id="{164316E3-3B75-4C29-B51D-36A9E93F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32" y="1505334"/>
            <a:ext cx="4064000" cy="2286000"/>
          </a:xfrm>
          <a:prstGeom prst="rect">
            <a:avLst/>
          </a:prstGeom>
        </p:spPr>
      </p:pic>
      <p:pic>
        <p:nvPicPr>
          <p:cNvPr id="7" name="Picture 6" descr="A video game of a race car&#10;&#10;Description automatically generated">
            <a:extLst>
              <a:ext uri="{FF2B5EF4-FFF2-40B4-BE49-F238E27FC236}">
                <a16:creationId xmlns:a16="http://schemas.microsoft.com/office/drawing/2014/main" id="{2747EE41-6965-1A41-172F-F386F3A82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32" y="3838959"/>
            <a:ext cx="4064000" cy="2286000"/>
          </a:xfrm>
          <a:prstGeom prst="rect">
            <a:avLst/>
          </a:prstGeom>
        </p:spPr>
      </p:pic>
      <p:pic>
        <p:nvPicPr>
          <p:cNvPr id="8" name="Picture 7" descr="A black robot on a green surface&#10;&#10;Description automatically generated">
            <a:extLst>
              <a:ext uri="{FF2B5EF4-FFF2-40B4-BE49-F238E27FC236}">
                <a16:creationId xmlns:a16="http://schemas.microsoft.com/office/drawing/2014/main" id="{A8ECD631-6EE7-49C8-3DBC-FC7E1EC3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807" y="1505334"/>
            <a:ext cx="4064000" cy="2286000"/>
          </a:xfrm>
          <a:prstGeom prst="rect">
            <a:avLst/>
          </a:prstGeom>
        </p:spPr>
      </p:pic>
      <p:pic>
        <p:nvPicPr>
          <p:cNvPr id="9" name="Picture 8" descr="A toy car on the ground&#10;&#10;Description automatically generated">
            <a:extLst>
              <a:ext uri="{FF2B5EF4-FFF2-40B4-BE49-F238E27FC236}">
                <a16:creationId xmlns:a16="http://schemas.microsoft.com/office/drawing/2014/main" id="{2BF8A8F4-BA25-8239-91D4-3431CBB2E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807" y="3838959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Rigid-body dynamics</a:t>
            </a:r>
          </a:p>
          <a:p>
            <a:r>
              <a:rPr lang="en-US" sz="1400" dirty="0"/>
              <a:t>Suspension dynamics</a:t>
            </a:r>
          </a:p>
          <a:p>
            <a:r>
              <a:rPr lang="en-US" sz="1400" dirty="0"/>
              <a:t>Tire dynamics</a:t>
            </a:r>
          </a:p>
          <a:p>
            <a:r>
              <a:rPr lang="en-US" sz="1400" dirty="0"/>
              <a:t>Actuator dynamics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Digital Twins: Dynamics Interface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54A14C-21D3-B021-414C-09DCDC9DC3A7}"/>
              </a:ext>
            </a:extLst>
          </p:cNvPr>
          <p:cNvGrpSpPr>
            <a:grpSpLocks noChangeAspect="1"/>
          </p:cNvGrpSpPr>
          <p:nvPr/>
        </p:nvGrpSpPr>
        <p:grpSpPr>
          <a:xfrm>
            <a:off x="2959590" y="1562470"/>
            <a:ext cx="3595964" cy="3163824"/>
            <a:chOff x="4287919" y="2340582"/>
            <a:chExt cx="4144818" cy="36467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26F17E-006F-155A-CB5B-29765E783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19" y="2340584"/>
              <a:ext cx="814388" cy="228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DCE487-9AEC-0027-B2A5-28A1CC582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2104" y="2340582"/>
              <a:ext cx="1006577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C5532-9708-2E9A-983A-80060E6CE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7919" y="2674195"/>
              <a:ext cx="2565400" cy="228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158AEA-D289-FAFC-8CCE-8A557D07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6428" y="2933908"/>
              <a:ext cx="2922104" cy="228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BF0013-6A27-D46F-0C1C-38583EBD6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7919" y="3290365"/>
              <a:ext cx="1194955" cy="4572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54E99A-740D-61EB-DD46-3D3EA31D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7919" y="3885820"/>
              <a:ext cx="2146434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21BA21-2FC3-36B4-177A-7637FDEFA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013" y="4477282"/>
              <a:ext cx="2359325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8E7C3C-0B2E-BBC6-F607-9FBE440E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367" y="3247104"/>
              <a:ext cx="1101929" cy="2743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D7BC68-0AB3-6CF3-7227-0748C9D8D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08367" y="3518487"/>
              <a:ext cx="1535137" cy="274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E16A07-3698-F36B-B669-57182B3C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6648" y="4860105"/>
              <a:ext cx="1554480" cy="228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255015-6259-08EB-995C-B3D81037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6428" y="5276725"/>
              <a:ext cx="1771153" cy="2743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FD0236-F76E-EA20-F2C4-14B2BB67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8690" y="5688589"/>
              <a:ext cx="1248508" cy="228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B72EA8-35D1-B89A-67F9-166B6BFC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45298" y="4859627"/>
              <a:ext cx="2187439" cy="21445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2F4305-47F1-3058-3017-53107D59F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38996" y="5291780"/>
              <a:ext cx="2103120" cy="695520"/>
            </a:xfrm>
            <a:prstGeom prst="rect">
              <a:avLst/>
            </a:prstGeom>
          </p:spPr>
        </p:pic>
      </p:grpSp>
      <p:pic>
        <p:nvPicPr>
          <p:cNvPr id="25" name="Picture 2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CC11DB04-0705-B901-1E45-3D79F2EA0E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6204" y="4042123"/>
            <a:ext cx="5029200" cy="1439040"/>
          </a:xfrm>
          <a:prstGeom prst="rect">
            <a:avLst/>
          </a:prstGeom>
        </p:spPr>
      </p:pic>
      <p:pic>
        <p:nvPicPr>
          <p:cNvPr id="26" name="Picture 2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A56A06AF-5275-E975-28BB-7469A91B11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86204" y="1562470"/>
            <a:ext cx="5029200" cy="22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Throttle sensor</a:t>
            </a:r>
          </a:p>
          <a:p>
            <a:r>
              <a:rPr lang="en-US" sz="1400" dirty="0"/>
              <a:t>Steering sensor</a:t>
            </a:r>
          </a:p>
          <a:p>
            <a:r>
              <a:rPr lang="en-US" sz="1400" dirty="0"/>
              <a:t>Indoor positioning system</a:t>
            </a:r>
          </a:p>
          <a:p>
            <a:r>
              <a:rPr lang="en-US" sz="1400" dirty="0"/>
              <a:t>Inertial measurement unit</a:t>
            </a:r>
          </a:p>
          <a:p>
            <a:r>
              <a:rPr lang="en-US" sz="1400" dirty="0"/>
              <a:t>Incremental encoders</a:t>
            </a:r>
          </a:p>
          <a:p>
            <a:r>
              <a:rPr lang="en-US" sz="1400" dirty="0"/>
              <a:t>LIDAR</a:t>
            </a:r>
          </a:p>
          <a:p>
            <a:r>
              <a:rPr lang="en-US" sz="1400" dirty="0"/>
              <a:t>Cameras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Digital Twins: Perception Interface</a:t>
            </a:r>
          </a:p>
        </p:txBody>
      </p:sp>
      <p:pic>
        <p:nvPicPr>
          <p:cNvPr id="25" name="Picture 2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CC11DB04-0705-B901-1E45-3D79F2EA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04" y="4042123"/>
            <a:ext cx="5029200" cy="1439040"/>
          </a:xfrm>
          <a:prstGeom prst="rect">
            <a:avLst/>
          </a:prstGeom>
        </p:spPr>
      </p:pic>
      <p:pic>
        <p:nvPicPr>
          <p:cNvPr id="26" name="Picture 2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A56A06AF-5275-E975-28BB-7469A91B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04" y="1562470"/>
            <a:ext cx="5029200" cy="22224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B85D71-B526-EE50-E5F8-07E92F90C145}"/>
              </a:ext>
            </a:extLst>
          </p:cNvPr>
          <p:cNvGrpSpPr>
            <a:grpSpLocks noChangeAspect="1"/>
          </p:cNvGrpSpPr>
          <p:nvPr/>
        </p:nvGrpSpPr>
        <p:grpSpPr>
          <a:xfrm>
            <a:off x="3299047" y="1562470"/>
            <a:ext cx="3365121" cy="4114800"/>
            <a:chOff x="4287109" y="1948676"/>
            <a:chExt cx="4572000" cy="55905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4DC44-2F84-C9C1-B4B1-1E55B0D4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8259" y="1948676"/>
              <a:ext cx="676275" cy="228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028160-DFDE-1DC2-0013-830CB658B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9250" y="1948676"/>
              <a:ext cx="666750" cy="228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E419CF-740B-CE1B-C2A9-BDD106DE3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8259" y="2321643"/>
              <a:ext cx="2566555" cy="457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AFF1552-43EA-7C2F-36EF-392682AF3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7109" y="2909662"/>
              <a:ext cx="632637" cy="228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FE6CE2-F1A1-38F5-C0F2-C80466F6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7975" y="2912231"/>
              <a:ext cx="887819" cy="228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892BCB-49F0-37E9-A041-75D5966A8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4023" y="2912231"/>
              <a:ext cx="930349" cy="228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716A2A-B53F-6410-885E-2EAC7DFC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96428" y="3269081"/>
              <a:ext cx="898451" cy="228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118A1BA-4E9C-08E4-024B-7456EF44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4151" y="3266931"/>
              <a:ext cx="1052623" cy="228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E60E561-2660-41DB-0BA2-45CD9823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6428" y="3629943"/>
              <a:ext cx="1940768" cy="228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81A4C65-FC6C-D942-F57B-A599521F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87109" y="3931771"/>
              <a:ext cx="1977887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EA77E0A-6A2B-DFAF-4905-8557F8CA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88314" y="4210149"/>
              <a:ext cx="2688771" cy="228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50BE234-D41A-394D-CE20-2955AE94D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96428" y="4487374"/>
              <a:ext cx="3030166" cy="2286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9137212-8D70-5022-F9F5-1D0B5F6A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87109" y="4749803"/>
              <a:ext cx="4341264" cy="4572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A51BEC9-1479-DDFE-7FF9-37A1DE558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87109" y="5252437"/>
              <a:ext cx="4295775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36B321A-6CC9-B5C3-37B1-04C3DBED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87109" y="5607623"/>
              <a:ext cx="1828253" cy="82296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3FE209C-19F8-6953-BC2E-8C5BCBF28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57136" y="5607623"/>
              <a:ext cx="2701973" cy="82296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57968D5-568D-A2DC-C957-939B89709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96428" y="6609451"/>
              <a:ext cx="2764715" cy="2743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5A6773B-A112-E53B-4189-56E13FB8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96428" y="6980074"/>
              <a:ext cx="1729409" cy="228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6742B4B-417D-70D1-8685-8F73F6D5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312568" y="7310625"/>
              <a:ext cx="1530626" cy="228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82B91ED-2138-665C-3BCD-EF1FD8F5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055794" y="7347942"/>
              <a:ext cx="1367186" cy="146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Racing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Competitive MARL Case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Parallelizable Multi-Agent Reinforcement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POMDP</a:t>
            </a:r>
          </a:p>
          <a:p>
            <a:pPr lvl="1"/>
            <a:r>
              <a:rPr lang="en-US" sz="1200" dirty="0"/>
              <a:t>No state-sharing</a:t>
            </a:r>
          </a:p>
          <a:p>
            <a:r>
              <a:rPr lang="en-US" sz="1400" dirty="0"/>
              <a:t>Observation space</a:t>
            </a:r>
          </a:p>
          <a:p>
            <a:pPr lvl="1"/>
            <a:r>
              <a:rPr lang="en-US" sz="1200" dirty="0"/>
              <a:t>Own velocity</a:t>
            </a:r>
          </a:p>
          <a:p>
            <a:pPr lvl="1"/>
            <a:r>
              <a:rPr lang="en-US" sz="1200" dirty="0"/>
              <a:t>Sparse LIDAR measurements</a:t>
            </a:r>
          </a:p>
          <a:p>
            <a:r>
              <a:rPr lang="en-US" sz="1400" dirty="0"/>
              <a:t>Action space</a:t>
            </a:r>
          </a:p>
          <a:p>
            <a:pPr lvl="1"/>
            <a:r>
              <a:rPr lang="en-US" sz="1200" dirty="0"/>
              <a:t>Discrete throttle</a:t>
            </a:r>
          </a:p>
          <a:p>
            <a:pPr lvl="1"/>
            <a:r>
              <a:rPr lang="en-US" sz="1200" dirty="0"/>
              <a:t>Discrete steering</a:t>
            </a:r>
          </a:p>
          <a:p>
            <a:r>
              <a:rPr lang="en-US" sz="1400" dirty="0"/>
              <a:t>Reward formulation</a:t>
            </a:r>
          </a:p>
          <a:p>
            <a:pPr lvl="1"/>
            <a:r>
              <a:rPr lang="en-US" sz="1200" dirty="0"/>
              <a:t>Collision</a:t>
            </a:r>
          </a:p>
          <a:p>
            <a:pPr lvl="1"/>
            <a:r>
              <a:rPr lang="en-US" sz="1200" dirty="0"/>
              <a:t>Checkpoints (19 virtual </a:t>
            </a:r>
            <a:r>
              <a:rPr lang="en-US" sz="1200" dirty="0" err="1"/>
              <a:t>ckpts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Lap completion (1 virtual </a:t>
            </a:r>
            <a:r>
              <a:rPr lang="en-US" sz="1200" dirty="0" err="1"/>
              <a:t>ckpt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Best time</a:t>
            </a:r>
          </a:p>
          <a:p>
            <a:pPr lvl="1"/>
            <a:r>
              <a:rPr lang="en-US" sz="1200" dirty="0"/>
              <a:t>Velocity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Problem Formulation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4AE80-7AD7-079E-8A88-54703657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9217" y="1870075"/>
            <a:ext cx="4114800" cy="3806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FA0C8-4DD1-836E-7837-FFA68CADF211}"/>
              </a:ext>
            </a:extLst>
          </p:cNvPr>
          <p:cNvGrpSpPr>
            <a:grpSpLocks noChangeAspect="1"/>
          </p:cNvGrpSpPr>
          <p:nvPr/>
        </p:nvGrpSpPr>
        <p:grpSpPr>
          <a:xfrm>
            <a:off x="3717854" y="1870075"/>
            <a:ext cx="3448976" cy="3657600"/>
            <a:chOff x="26087010" y="17588987"/>
            <a:chExt cx="6572250" cy="69697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D0F21E-30FC-153D-F9C0-B21685A87F03}"/>
                </a:ext>
              </a:extLst>
            </p:cNvPr>
            <p:cNvGrpSpPr/>
            <p:nvPr/>
          </p:nvGrpSpPr>
          <p:grpSpPr>
            <a:xfrm>
              <a:off x="26087010" y="17588987"/>
              <a:ext cx="4752546" cy="1442345"/>
              <a:chOff x="26087010" y="17588987"/>
              <a:chExt cx="4752546" cy="144234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A32727-DBB0-4972-78FA-E0E27AB7F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87010" y="17588987"/>
                <a:ext cx="2333501" cy="4572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A33AE92-C5E0-AEEE-8DCB-A1D3290C0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77156" y="18162371"/>
                <a:ext cx="1144475" cy="36576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1C21158-224B-DEF1-0730-A4B6A965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77156" y="18665572"/>
                <a:ext cx="3962400" cy="36576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A49BD-BC27-70F8-5FAA-8994701B4A36}"/>
                </a:ext>
              </a:extLst>
            </p:cNvPr>
            <p:cNvGrpSpPr/>
            <p:nvPr/>
          </p:nvGrpSpPr>
          <p:grpSpPr>
            <a:xfrm>
              <a:off x="26087010" y="19445466"/>
              <a:ext cx="3063485" cy="1443927"/>
              <a:chOff x="26087010" y="19489008"/>
              <a:chExt cx="3063485" cy="144392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D886220-5C49-C8A1-B4DF-666250809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87010" y="19489008"/>
                <a:ext cx="2139462" cy="4572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760FAE7-4DF0-C9A3-6734-1BC7530B7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77156" y="20083405"/>
                <a:ext cx="2273339" cy="36576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A143EFD-EA9F-18BD-4872-113EA9E98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77156" y="20567175"/>
                <a:ext cx="1774209" cy="36576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207515-CDB4-4CF6-DE8A-A4E084549D28}"/>
                </a:ext>
              </a:extLst>
            </p:cNvPr>
            <p:cNvGrpSpPr/>
            <p:nvPr/>
          </p:nvGrpSpPr>
          <p:grpSpPr>
            <a:xfrm>
              <a:off x="26087010" y="21315809"/>
              <a:ext cx="6572250" cy="3242974"/>
              <a:chOff x="26087010" y="21315809"/>
              <a:chExt cx="6572250" cy="32429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0893055-2ED4-97A3-338C-1E9936F93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87010" y="21315809"/>
                <a:ext cx="6572250" cy="231457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5A15685-3E7D-D42D-E339-145DE02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66148" y="23774430"/>
                <a:ext cx="2447365" cy="32004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8763237-D424-6708-6C46-ED978A215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73626" y="24238743"/>
                <a:ext cx="1271954" cy="3200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17F8EB7-FD8A-48D5-52C5-12903516B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966148" y="24238516"/>
                <a:ext cx="1948479" cy="32004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F5C6306-DA19-B359-C830-BC02D6FB2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77156" y="23774430"/>
                <a:ext cx="2000250" cy="320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31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Training hardware</a:t>
            </a:r>
          </a:p>
          <a:p>
            <a:pPr lvl="1"/>
            <a:r>
              <a:rPr lang="en-US" sz="1200" dirty="0"/>
              <a:t>Dell Alienware x15 R2 Laptop PC</a:t>
            </a:r>
          </a:p>
          <a:p>
            <a:pPr lvl="1"/>
            <a:r>
              <a:rPr lang="en-US" sz="1200" b="1" dirty="0"/>
              <a:t>CPU: </a:t>
            </a:r>
            <a:r>
              <a:rPr lang="en-US" sz="1200" dirty="0"/>
              <a:t>12th Gen Intel Core i9-12900H 2.50 GHz</a:t>
            </a:r>
          </a:p>
          <a:p>
            <a:pPr lvl="1"/>
            <a:r>
              <a:rPr lang="en-US" sz="1200" b="1" dirty="0"/>
              <a:t>RAM: </a:t>
            </a:r>
            <a:r>
              <a:rPr lang="en-US" sz="1200" dirty="0"/>
              <a:t>32.0 GB (31.7 GB usable)</a:t>
            </a:r>
          </a:p>
          <a:p>
            <a:pPr lvl="1"/>
            <a:r>
              <a:rPr lang="en-US" sz="1200" b="1" dirty="0"/>
              <a:t>GPU: </a:t>
            </a:r>
            <a:r>
              <a:rPr lang="en-US" sz="1200" dirty="0"/>
              <a:t>NVIDIA GeForce RTX 3080 Ti (Laptop GPU)</a:t>
            </a:r>
          </a:p>
          <a:p>
            <a:r>
              <a:rPr lang="en-US" sz="1400" dirty="0"/>
              <a:t>Training time</a:t>
            </a:r>
          </a:p>
          <a:p>
            <a:pPr lvl="1"/>
            <a:r>
              <a:rPr lang="en-US" sz="1200" dirty="0"/>
              <a:t>4.21 hours</a:t>
            </a:r>
          </a:p>
          <a:p>
            <a:r>
              <a:rPr lang="en-US" sz="1400" dirty="0"/>
              <a:t>Training analysis</a:t>
            </a:r>
          </a:p>
          <a:p>
            <a:pPr lvl="1"/>
            <a:r>
              <a:rPr lang="en-US" sz="1200" dirty="0"/>
              <a:t>BC Loss</a:t>
            </a:r>
          </a:p>
          <a:p>
            <a:pPr lvl="1"/>
            <a:r>
              <a:rPr lang="en-US" sz="1200" dirty="0"/>
              <a:t>GAIL reward</a:t>
            </a:r>
          </a:p>
          <a:p>
            <a:pPr lvl="1"/>
            <a:r>
              <a:rPr lang="en-US" sz="1200" dirty="0"/>
              <a:t>Curiosity reward</a:t>
            </a:r>
          </a:p>
          <a:p>
            <a:pPr lvl="1"/>
            <a:r>
              <a:rPr lang="en-US" sz="1200" dirty="0"/>
              <a:t>Extrinsic reward</a:t>
            </a:r>
          </a:p>
          <a:p>
            <a:pPr lvl="1"/>
            <a:r>
              <a:rPr lang="en-US" sz="1200" dirty="0"/>
              <a:t>Episode length</a:t>
            </a:r>
          </a:p>
          <a:p>
            <a:pPr lvl="1"/>
            <a:r>
              <a:rPr lang="en-US" sz="1200" dirty="0"/>
              <a:t>Policy entropy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MARL Training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E38B38-2B7B-AE68-12A5-7354FF6AFC49}"/>
              </a:ext>
            </a:extLst>
          </p:cNvPr>
          <p:cNvGrpSpPr>
            <a:grpSpLocks noChangeAspect="1"/>
          </p:cNvGrpSpPr>
          <p:nvPr/>
        </p:nvGrpSpPr>
        <p:grpSpPr>
          <a:xfrm>
            <a:off x="5257863" y="1369606"/>
            <a:ext cx="5265623" cy="4572000"/>
            <a:chOff x="8229001" y="2066669"/>
            <a:chExt cx="2961913" cy="2571750"/>
          </a:xfrm>
        </p:grpSpPr>
        <p:pic>
          <p:nvPicPr>
            <p:cNvPr id="7" name="Picture 6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502D724A-1B60-064E-8C49-57536976FEE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8505" y="2066669"/>
              <a:ext cx="1342409" cy="835818"/>
            </a:xfrm>
            <a:prstGeom prst="rect">
              <a:avLst/>
            </a:prstGeom>
          </p:spPr>
        </p:pic>
        <p:pic>
          <p:nvPicPr>
            <p:cNvPr id="8" name="Picture 7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01BB74F4-E3ED-E0F1-B774-691D0938693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001" y="2934635"/>
              <a:ext cx="1342409" cy="835818"/>
            </a:xfrm>
            <a:prstGeom prst="rect">
              <a:avLst/>
            </a:prstGeom>
          </p:spPr>
        </p:pic>
        <p:pic>
          <p:nvPicPr>
            <p:cNvPr id="9" name="Picture 8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151B10FB-B38D-EE58-41B8-FB95BF1A734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8505" y="3802601"/>
              <a:ext cx="1342409" cy="835818"/>
            </a:xfrm>
            <a:prstGeom prst="rect">
              <a:avLst/>
            </a:prstGeom>
          </p:spPr>
        </p:pic>
        <p:pic>
          <p:nvPicPr>
            <p:cNvPr id="25" name="Picture 24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E0C9B640-3173-0C7C-3C39-B4293E4BEFB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001" y="3802601"/>
              <a:ext cx="1342409" cy="835818"/>
            </a:xfrm>
            <a:prstGeom prst="rect">
              <a:avLst/>
            </a:prstGeom>
          </p:spPr>
        </p:pic>
        <p:pic>
          <p:nvPicPr>
            <p:cNvPr id="26" name="Picture 25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A97BEA93-6BA8-F4F3-0303-0225292253A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002" y="2066669"/>
              <a:ext cx="1342409" cy="835818"/>
            </a:xfrm>
            <a:prstGeom prst="rect">
              <a:avLst/>
            </a:prstGeom>
          </p:spPr>
        </p:pic>
        <p:pic>
          <p:nvPicPr>
            <p:cNvPr id="27" name="Picture 26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7905DE73-FE61-F43D-4A32-A05CFF5D928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8505" y="2938981"/>
              <a:ext cx="1342409" cy="835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32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F9BF9BC-227F-D0E9-42C4-7317887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740" y="2046968"/>
            <a:ext cx="6382512" cy="35901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Parallel MARL [Ongoing]</a:t>
            </a:r>
          </a:p>
          <a:p>
            <a:pPr lvl="1"/>
            <a:r>
              <a:rPr lang="en-US" sz="1200" dirty="0"/>
              <a:t>1 environment</a:t>
            </a:r>
          </a:p>
          <a:p>
            <a:pPr lvl="1"/>
            <a:r>
              <a:rPr lang="en-US" sz="1200" dirty="0"/>
              <a:t>10x2 agents</a:t>
            </a:r>
          </a:p>
          <a:p>
            <a:r>
              <a:rPr lang="en-US" sz="1400" dirty="0"/>
              <a:t>Scalable parallelization architecture</a:t>
            </a:r>
          </a:p>
          <a:p>
            <a:pPr lvl="1"/>
            <a:r>
              <a:rPr lang="en-US" sz="1200" dirty="0"/>
              <a:t>Object oriented programming (OOP)</a:t>
            </a:r>
          </a:p>
          <a:p>
            <a:pPr lvl="1"/>
            <a:r>
              <a:rPr lang="en-US" sz="1200" dirty="0"/>
              <a:t>Multi-threading and GPU instancing</a:t>
            </a:r>
          </a:p>
          <a:p>
            <a:pPr lvl="1"/>
            <a:r>
              <a:rPr lang="en-US" sz="1200" dirty="0"/>
              <a:t>Isolation in different “layers” of simulation</a:t>
            </a:r>
          </a:p>
          <a:p>
            <a:pPr lvl="1"/>
            <a:r>
              <a:rPr lang="en-US" sz="1200" dirty="0"/>
              <a:t>Environment on “default” layer</a:t>
            </a:r>
          </a:p>
          <a:p>
            <a:pPr lvl="1"/>
            <a:r>
              <a:rPr lang="en-US" sz="1200" dirty="0"/>
              <a:t>Each family of multi-agent system on same layer</a:t>
            </a:r>
          </a:p>
          <a:p>
            <a:r>
              <a:rPr lang="en-US" sz="1400" dirty="0"/>
              <a:t>Parallel sensors</a:t>
            </a:r>
          </a:p>
          <a:p>
            <a:pPr lvl="1"/>
            <a:r>
              <a:rPr lang="en-US" sz="1200" dirty="0"/>
              <a:t>Interoceptive sensors have little to no issue in parallelizing</a:t>
            </a:r>
          </a:p>
          <a:p>
            <a:pPr lvl="1"/>
            <a:r>
              <a:rPr lang="en-US" sz="1200" b="1" dirty="0"/>
              <a:t>Camera: </a:t>
            </a:r>
            <a:r>
              <a:rPr lang="en-US" sz="1200" dirty="0"/>
              <a:t>rendering culling mask only for specific layers</a:t>
            </a:r>
          </a:p>
          <a:p>
            <a:pPr lvl="1"/>
            <a:r>
              <a:rPr lang="en-US" sz="1200" b="1" dirty="0"/>
              <a:t>LIDAR: </a:t>
            </a:r>
            <a:r>
              <a:rPr lang="en-US" sz="1200" dirty="0"/>
              <a:t>raycasting returns hit only for specific layers</a:t>
            </a:r>
          </a:p>
          <a:p>
            <a:r>
              <a:rPr lang="en-US" sz="1400" dirty="0"/>
              <a:t>Parallel collisions and interactions</a:t>
            </a:r>
          </a:p>
          <a:p>
            <a:pPr lvl="1"/>
            <a:r>
              <a:rPr lang="en-US" sz="1200" dirty="0"/>
              <a:t>Interactions and collision checks between specific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Simulation Parallelization</a:t>
            </a:r>
          </a:p>
        </p:txBody>
      </p:sp>
      <p:pic>
        <p:nvPicPr>
          <p:cNvPr id="10" name=" Autonomous Racing - Parallel RL">
            <a:hlinkClick r:id="" action="ppaction://media"/>
            <a:extLst>
              <a:ext uri="{FF2B5EF4-FFF2-40B4-BE49-F238E27FC236}">
                <a16:creationId xmlns:a16="http://schemas.microsoft.com/office/drawing/2014/main" id="{A6726E1A-72EF-2339-8208-8F80906D4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4414" y="2046968"/>
            <a:ext cx="6379838" cy="358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0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Progress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and Ongoing Efforts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51" y="908478"/>
            <a:ext cx="2286000" cy="22860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90" y="1129539"/>
            <a:ext cx="1828800" cy="1959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 Progress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7B845-BFC4-9756-44AB-A35748DCE44E}"/>
              </a:ext>
            </a:extLst>
          </p:cNvPr>
          <p:cNvSpPr txBox="1"/>
          <p:nvPr/>
        </p:nvSpPr>
        <p:spPr>
          <a:xfrm>
            <a:off x="1028700" y="5753100"/>
            <a:ext cx="5800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rgbClr val="F16122"/>
                </a:solidFill>
              </a:rPr>
              <a:t>Note: </a:t>
            </a:r>
            <a:r>
              <a:rPr lang="en-US" sz="1100" i="1" dirty="0">
                <a:solidFill>
                  <a:srgbClr val="747474"/>
                </a:solidFill>
              </a:rPr>
              <a:t>The name in square bracket indicates primary responsibility and NOT contribution. Both members will work together and contribute equally to this project.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EA254-D08B-BFC0-4A4D-B09FAD156FA4}"/>
              </a:ext>
            </a:extLst>
          </p:cNvPr>
          <p:cNvGrpSpPr/>
          <p:nvPr/>
        </p:nvGrpSpPr>
        <p:grpSpPr>
          <a:xfrm>
            <a:off x="7228946" y="3275303"/>
            <a:ext cx="4629149" cy="2915587"/>
            <a:chOff x="123162" y="1552575"/>
            <a:chExt cx="5972837" cy="3761885"/>
          </a:xfrm>
        </p:grpSpPr>
        <p:pic>
          <p:nvPicPr>
            <p:cNvPr id="17" name="Picture 16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D83FE209-EE82-DED8-8DD9-325BF1B89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" r="5000"/>
            <a:stretch/>
          </p:blipFill>
          <p:spPr>
            <a:xfrm>
              <a:off x="123162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8" name="Picture 17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058BFAE1-D451-D0F7-3B35-68464CCC8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" r="5000"/>
            <a:stretch/>
          </p:blipFill>
          <p:spPr>
            <a:xfrm>
              <a:off x="3169919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9" name="Picture 18" descr="A black robot on a road&#10;&#10;Description automatically generated">
              <a:extLst>
                <a:ext uri="{FF2B5EF4-FFF2-40B4-BE49-F238E27FC236}">
                  <a16:creationId xmlns:a16="http://schemas.microsoft.com/office/drawing/2014/main" id="{01BBDDFF-D0F0-04D4-2000-990F724E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" r="5000"/>
            <a:stretch/>
          </p:blipFill>
          <p:spPr>
            <a:xfrm>
              <a:off x="123162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20" name="Picture 19" descr="A toy car on the ground&#10;&#10;Description automatically generated">
              <a:extLst>
                <a:ext uri="{FF2B5EF4-FFF2-40B4-BE49-F238E27FC236}">
                  <a16:creationId xmlns:a16="http://schemas.microsoft.com/office/drawing/2014/main" id="{618F0326-2C79-1AE4-F191-B03122645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3169919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</p:grp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CE3C7B94-C3A2-413C-7462-A13412259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610" y="1527224"/>
            <a:ext cx="380569" cy="380569"/>
          </a:xfrm>
          <a:prstGeom prst="rect">
            <a:avLst/>
          </a:prstGeom>
        </p:spPr>
      </p:pic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23408633-540F-2EA2-EF42-02D4BCE50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604" y="2092010"/>
            <a:ext cx="380569" cy="380569"/>
          </a:xfrm>
          <a:prstGeom prst="rect">
            <a:avLst/>
          </a:prstGeom>
        </p:spPr>
      </p:pic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CA627950-2F0D-70D8-893D-8367A2C17B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609" y="2639040"/>
            <a:ext cx="380569" cy="380569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705CAD1E-8FF5-2A1D-B6AC-B0E1857275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609" y="3194954"/>
            <a:ext cx="380569" cy="380569"/>
          </a:xfrm>
          <a:prstGeom prst="rect">
            <a:avLst/>
          </a:prstGeom>
        </p:spPr>
      </p:pic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71728544-4AFF-8C05-3CC5-0872F5B6C6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609" y="4372488"/>
            <a:ext cx="380569" cy="380569"/>
          </a:xfrm>
          <a:prstGeom prst="rect">
            <a:avLst/>
          </a:prstGeom>
        </p:spPr>
      </p:pic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A85366B7-B34E-5B8C-048E-16E7F14B00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609" y="5133941"/>
            <a:ext cx="380569" cy="380569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2AE9F5E-9CAF-5FD9-D944-302ECA24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Set up high-fidelity 3D simulation platform based on real-world vehicle/environment representations (real2sim transfer)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Set up modular and scalable simulation framework using object oriented programming (OOP)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Set up intelligent agent/environment parallelization framework for accelerating RL training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Formulate multi-agent reinforcement learning (MARL) problems for: </a:t>
            </a:r>
            <a:r>
              <a:rPr lang="en-US" sz="1400" dirty="0">
                <a:solidFill>
                  <a:srgbClr val="F16122"/>
                </a:solidFill>
              </a:rPr>
              <a:t>[Tanmay] </a:t>
            </a:r>
          </a:p>
          <a:p>
            <a:pPr lvl="1"/>
            <a:r>
              <a:rPr lang="en-US" sz="1200" dirty="0"/>
              <a:t>Cooperative MARL (e.g., safe intersection traversal)</a:t>
            </a:r>
          </a:p>
          <a:p>
            <a:pPr lvl="1"/>
            <a:r>
              <a:rPr lang="en-US" sz="1200" dirty="0"/>
              <a:t>Competitive MARL (e.g., head-to-head autonomous racing)</a:t>
            </a:r>
          </a:p>
          <a:p>
            <a:r>
              <a:rPr lang="en-US" sz="1400" dirty="0"/>
              <a:t>Implement the formulated deep reinforcement learning (DRL) pipeline and conduct parallelized training using local/cloud high-performance computing (HPC) resources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Deploy and analyze the trained policies and procedures to comment on the aspects of “computing and simulation for autonomy”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</p:txBody>
      </p:sp>
    </p:spTree>
    <p:extLst>
      <p:ext uri="{BB962C8B-B14F-4D97-AF65-F5344CB8AC3E}">
        <p14:creationId xmlns:p14="http://schemas.microsoft.com/office/powerpoint/2010/main" val="93564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    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428750"/>
            <a:ext cx="10933642" cy="4284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IN" sz="1600" dirty="0"/>
              <a:t>T. Samak, C. Samak, S. </a:t>
            </a:r>
            <a:r>
              <a:rPr lang="en-IN" sz="1600" dirty="0" err="1"/>
              <a:t>Kandhasamy</a:t>
            </a:r>
            <a:r>
              <a:rPr lang="en-IN" sz="1600" dirty="0"/>
              <a:t>, V. </a:t>
            </a:r>
            <a:r>
              <a:rPr lang="en-IN" sz="1600" dirty="0" err="1"/>
              <a:t>Krovi</a:t>
            </a:r>
            <a:r>
              <a:rPr lang="en-IN" sz="1600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sz="1600" dirty="0" err="1"/>
              <a:t>doi</a:t>
            </a:r>
            <a:r>
              <a:rPr lang="en-IN" sz="1600" dirty="0"/>
              <a:t>: </a:t>
            </a:r>
            <a:r>
              <a:rPr lang="en-IN" sz="1600" dirty="0">
                <a:hlinkClick r:id="rId2"/>
              </a:rPr>
              <a:t>10.3390/robotics12030077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W. Ding, C. Xu, M. </a:t>
            </a:r>
            <a:r>
              <a:rPr lang="en-IN" sz="1600" dirty="0" err="1"/>
              <a:t>Arief</a:t>
            </a:r>
            <a:r>
              <a:rPr lang="en-IN" sz="1600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sz="1600" dirty="0" err="1"/>
              <a:t>doi</a:t>
            </a:r>
            <a:r>
              <a:rPr lang="en-IN" sz="1600" dirty="0"/>
              <a:t>: </a:t>
            </a:r>
            <a:r>
              <a:rPr lang="en-IN" sz="1600" dirty="0">
                <a:hlinkClick r:id="rId3"/>
              </a:rPr>
              <a:t>10.1109/TITS.2023.3259322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S. H. </a:t>
            </a:r>
            <a:r>
              <a:rPr lang="en-IN" sz="1600" dirty="0" err="1"/>
              <a:t>Semnani</a:t>
            </a:r>
            <a:r>
              <a:rPr lang="en-IN" sz="1600" dirty="0"/>
              <a:t>, H. Liu, M. Everett, A. de Ruiter, and J. P. How, “Multiagent Motion Planning for Dense and Dynamic Environments via Deep Reinforcement Learning,” 2020.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P. Long, T. Fan, X. Liao, W. Liu, H. Zhang, and J. Pan, “Towards Optimally Decentralized Multi-Robot Collision Avoidance via Deep Reinforcement Learning,” 2018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S. </a:t>
            </a:r>
            <a:r>
              <a:rPr lang="en-US" sz="1600" dirty="0" err="1"/>
              <a:t>Aradi</a:t>
            </a:r>
            <a:r>
              <a:rPr lang="en-US" sz="1600" dirty="0"/>
              <a:t>, “Survey of Deep Reinforcement Learning for Motion Planning of Autonomous Vehicles,” 2020.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D. Wang, H. Deng, and Z. Pan, “MRCDRL: Multi-Robot Coordination with Deep Reinforcement Learning,” Neurocomputing, 2020. 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X. Zhou, P. Wu, H. Zhang, W. Guo, and Y. Liu, “Learn to navigate: cooperative path planning for unmanned surface vehicles using deep reinforcement learning,” IEEE Access, vol. 7, pp. 165 262–165 278, 2019.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E31ACE-FA2A-F546-535B-C403FDDAC07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67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428750"/>
            <a:ext cx="10933642" cy="4284491"/>
          </a:xfrm>
        </p:spPr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sz="1600" dirty="0"/>
              <a:t>K. </a:t>
            </a:r>
            <a:r>
              <a:rPr lang="en-US" sz="1600" dirty="0" err="1"/>
              <a:t>Sivanathan</a:t>
            </a:r>
            <a:r>
              <a:rPr lang="en-US" sz="1600" dirty="0"/>
              <a:t>, B. K. </a:t>
            </a:r>
            <a:r>
              <a:rPr lang="en-US" sz="1600" dirty="0" err="1"/>
              <a:t>Vinayagam</a:t>
            </a:r>
            <a:r>
              <a:rPr lang="en-US" sz="1600" dirty="0"/>
              <a:t>, T. Samak, and C. Samak, “Decentralized Motion Planning for Multi-Robot Navigation using Deep Reinforcement Learning,” in 2020 3rd International Conference on Intelligent Sustainable Systems (ICISS), 2020, pp. 709–716, </a:t>
            </a:r>
            <a:r>
              <a:rPr lang="en-US" sz="1600" dirty="0" err="1"/>
              <a:t>doi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10.1109/ICISS49785.2020.9316033</a:t>
            </a:r>
            <a:endParaRPr lang="en-US" sz="1600" dirty="0"/>
          </a:p>
          <a:p>
            <a:pPr>
              <a:buFont typeface="+mj-lt"/>
              <a:buAutoNum type="arabicPeriod" startAt="8"/>
            </a:pPr>
            <a:r>
              <a:rPr lang="en-US" sz="1600" dirty="0"/>
              <a:t>F. Fuchs, Y. Song, E. Kaufmann, D. </a:t>
            </a:r>
            <a:r>
              <a:rPr lang="en-US" sz="1600" dirty="0" err="1"/>
              <a:t>Scaramuzza</a:t>
            </a:r>
            <a:r>
              <a:rPr lang="en-US" sz="1600" dirty="0"/>
              <a:t>, and P. </a:t>
            </a:r>
            <a:r>
              <a:rPr lang="en-US" sz="1600" dirty="0" err="1"/>
              <a:t>Durr</a:t>
            </a:r>
            <a:r>
              <a:rPr lang="en-US" sz="1600" dirty="0"/>
              <a:t>, “Super-Human Performance in Gran Turismo Sport Using Deep Reinforcement Learning,” IEEE Robotics and Automation Letters, vol. 6, no. 3, pp. 4257–4264, 2021.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Y. Song, H. Lin, E. Kaufmann, P. </a:t>
            </a:r>
            <a:r>
              <a:rPr lang="en-US" sz="1600" dirty="0" err="1"/>
              <a:t>Durr</a:t>
            </a:r>
            <a:r>
              <a:rPr lang="en-US" sz="1600" dirty="0"/>
              <a:t>, and D. </a:t>
            </a:r>
            <a:r>
              <a:rPr lang="en-US" sz="1600" dirty="0" err="1"/>
              <a:t>Scaramuzza</a:t>
            </a:r>
            <a:r>
              <a:rPr lang="en-US" sz="1600" dirty="0"/>
              <a:t>, “Autonomous Overtaking in Gran Turismo Sport Using Curriculum Reinforcement Learning,” 2021.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C. V. Samak, T. V. Samak, and S. </a:t>
            </a:r>
            <a:r>
              <a:rPr lang="en-US" sz="1600" dirty="0" err="1"/>
              <a:t>Kandhasamy</a:t>
            </a:r>
            <a:r>
              <a:rPr lang="en-US" sz="1600" dirty="0"/>
              <a:t>, “Autonomous Racing using a Hybrid Imitation-Reinforcement Learning Architecture,” 2021. [Online]. Available: </a:t>
            </a:r>
            <a:r>
              <a:rPr lang="en-US" sz="1600" dirty="0">
                <a:hlinkClick r:id="rId3"/>
              </a:rPr>
              <a:t>https://arxiv.org/abs/2110.05437</a:t>
            </a:r>
            <a:r>
              <a:rPr lang="en-US" sz="1600" dirty="0"/>
              <a:t> 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J. Betz, H. Zheng, A. </a:t>
            </a:r>
            <a:r>
              <a:rPr lang="en-US" sz="1600" dirty="0" err="1"/>
              <a:t>Liniger</a:t>
            </a:r>
            <a:r>
              <a:rPr lang="en-US" sz="1600" dirty="0"/>
              <a:t>, U. </a:t>
            </a:r>
            <a:r>
              <a:rPr lang="en-US" sz="1600" dirty="0" err="1"/>
              <a:t>Rosolia</a:t>
            </a:r>
            <a:r>
              <a:rPr lang="en-US" sz="1600" dirty="0"/>
              <a:t>, P. Karle, M. </a:t>
            </a:r>
            <a:r>
              <a:rPr lang="en-US" sz="1600" dirty="0" err="1"/>
              <a:t>Behl</a:t>
            </a:r>
            <a:r>
              <a:rPr lang="en-US" sz="1600" dirty="0"/>
              <a:t>, V. Krovi, and R. </a:t>
            </a:r>
            <a:r>
              <a:rPr lang="en-US" sz="1600" dirty="0" err="1"/>
              <a:t>Mangharam</a:t>
            </a:r>
            <a:r>
              <a:rPr lang="en-US" sz="1600" dirty="0"/>
              <a:t>, “Autonomous Vehicles on the Edge: A Survey on Autonomous Vehicle Racing,” IEEE Open Journal of Intelligent Transportation Systems, vol. 3, pp. 458–488, 2022.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BF6DB2-71D4-10C7-C99F-ACD18A3E5824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92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Set up high-fidelity 3D simulation platform based on real-world vehicle/environment representations (real2sim transfer)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Set up modular and scalable simulation framework using object oriented programming (OOP)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Set up intelligent agent/environment parallelization framework for accelerating RL training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Formulate multi-agent reinforcement learning (MARL) problems for: </a:t>
            </a:r>
            <a:r>
              <a:rPr lang="en-US" sz="1400" dirty="0">
                <a:solidFill>
                  <a:srgbClr val="F16122"/>
                </a:solidFill>
              </a:rPr>
              <a:t>[Tanmay] </a:t>
            </a:r>
          </a:p>
          <a:p>
            <a:pPr lvl="1"/>
            <a:r>
              <a:rPr lang="en-US" sz="1200" dirty="0"/>
              <a:t>Cooperative MARL (e.g., safe intersection traversal)</a:t>
            </a:r>
          </a:p>
          <a:p>
            <a:pPr lvl="1"/>
            <a:r>
              <a:rPr lang="en-US" sz="1200" dirty="0"/>
              <a:t>Competitive MARL (e.g., head-to-head autonomous racing)</a:t>
            </a:r>
          </a:p>
          <a:p>
            <a:r>
              <a:rPr lang="en-US" sz="1400" dirty="0"/>
              <a:t>Implement the formulated deep reinforcement learning (DRL) pipeline and conduct parallelized training using local/cloud high-performance computing (HPC) resources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Deploy and analyze the trained policies and procedures to comment on the aspects of “computing and simulation for autonomy”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51" y="908478"/>
            <a:ext cx="2286000" cy="22860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90" y="1129539"/>
            <a:ext cx="1828800" cy="1959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Planned Project 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7B845-BFC4-9756-44AB-A35748DCE44E}"/>
              </a:ext>
            </a:extLst>
          </p:cNvPr>
          <p:cNvSpPr txBox="1"/>
          <p:nvPr/>
        </p:nvSpPr>
        <p:spPr>
          <a:xfrm>
            <a:off x="1028700" y="5753100"/>
            <a:ext cx="5800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rgbClr val="F16122"/>
                </a:solidFill>
              </a:rPr>
              <a:t>Note: </a:t>
            </a:r>
            <a:r>
              <a:rPr lang="en-US" sz="1100" i="1" dirty="0">
                <a:solidFill>
                  <a:srgbClr val="747474"/>
                </a:solidFill>
              </a:rPr>
              <a:t>The name in square bracket indicates primary responsibility and NOT contribution. Both members will work together and contribute equally to this project.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EA254-D08B-BFC0-4A4D-B09FAD156FA4}"/>
              </a:ext>
            </a:extLst>
          </p:cNvPr>
          <p:cNvGrpSpPr/>
          <p:nvPr/>
        </p:nvGrpSpPr>
        <p:grpSpPr>
          <a:xfrm>
            <a:off x="7228946" y="3275303"/>
            <a:ext cx="4629149" cy="2915587"/>
            <a:chOff x="123162" y="1552575"/>
            <a:chExt cx="5972837" cy="3761885"/>
          </a:xfrm>
        </p:grpSpPr>
        <p:pic>
          <p:nvPicPr>
            <p:cNvPr id="17" name="Picture 16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D83FE209-EE82-DED8-8DD9-325BF1B89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" r="5000"/>
            <a:stretch/>
          </p:blipFill>
          <p:spPr>
            <a:xfrm>
              <a:off x="123162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8" name="Picture 17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058BFAE1-D451-D0F7-3B35-68464CCC8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" r="5000"/>
            <a:stretch/>
          </p:blipFill>
          <p:spPr>
            <a:xfrm>
              <a:off x="3169919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9" name="Picture 18" descr="A black robot on a road&#10;&#10;Description automatically generated">
              <a:extLst>
                <a:ext uri="{FF2B5EF4-FFF2-40B4-BE49-F238E27FC236}">
                  <a16:creationId xmlns:a16="http://schemas.microsoft.com/office/drawing/2014/main" id="{01BBDDFF-D0F0-04D4-2000-990F724E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" r="5000"/>
            <a:stretch/>
          </p:blipFill>
          <p:spPr>
            <a:xfrm>
              <a:off x="123162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20" name="Picture 19" descr="A toy car on the ground&#10;&#10;Description automatically generated">
              <a:extLst>
                <a:ext uri="{FF2B5EF4-FFF2-40B4-BE49-F238E27FC236}">
                  <a16:creationId xmlns:a16="http://schemas.microsoft.com/office/drawing/2014/main" id="{618F0326-2C79-1AE4-F191-B03122645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3169919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BE068F9-3BE3-8082-9C8F-D78E53450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50" b="33750"/>
          <a:stretch/>
        </p:blipFill>
        <p:spPr>
          <a:xfrm>
            <a:off x="684866" y="3989167"/>
            <a:ext cx="10817352" cy="21086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29647"/>
              </p:ext>
            </p:extLst>
          </p:nvPr>
        </p:nvGraphicFramePr>
        <p:xfrm>
          <a:off x="689780" y="1492694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AuE-8930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10/17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10/24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10/31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11/07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11/14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30157DC-7DA3-E40F-2972-70044BBC2820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Planned 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Motivation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Parallelizable Multi-Agent Reinforcement Learning for Cooperative and Competitive Autonomy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Reinforcement learning</a:t>
            </a:r>
          </a:p>
          <a:p>
            <a:pPr lvl="1"/>
            <a:r>
              <a:rPr lang="en-US" sz="1200" dirty="0"/>
              <a:t>Learning through experience</a:t>
            </a:r>
          </a:p>
          <a:p>
            <a:r>
              <a:rPr lang="en-US" sz="1400" dirty="0"/>
              <a:t>Multi-agent reinforcement learning</a:t>
            </a:r>
          </a:p>
          <a:p>
            <a:pPr lvl="1"/>
            <a:r>
              <a:rPr lang="en-US" sz="1200" dirty="0"/>
              <a:t>Complex and dynamic interactions</a:t>
            </a:r>
          </a:p>
          <a:p>
            <a:pPr lvl="1"/>
            <a:r>
              <a:rPr lang="en-US" sz="1200" dirty="0"/>
              <a:t>Cooperative and competitive scenarios</a:t>
            </a:r>
          </a:p>
          <a:p>
            <a:r>
              <a:rPr lang="en-US" sz="1400" dirty="0"/>
              <a:t>Autonomous vehicles</a:t>
            </a:r>
          </a:p>
          <a:p>
            <a:pPr lvl="1"/>
            <a:r>
              <a:rPr lang="en-US" sz="1200" b="1" dirty="0"/>
              <a:t>Cooperation: </a:t>
            </a:r>
            <a:r>
              <a:rPr lang="en-US" sz="1200" dirty="0"/>
              <a:t>autonomous driving</a:t>
            </a:r>
          </a:p>
          <a:p>
            <a:pPr lvl="1"/>
            <a:r>
              <a:rPr lang="en-US" sz="1200" b="1" dirty="0"/>
              <a:t>Competition: </a:t>
            </a:r>
            <a:r>
              <a:rPr lang="en-US" sz="1200" dirty="0"/>
              <a:t>autonomous racing</a:t>
            </a:r>
          </a:p>
          <a:p>
            <a:pPr lvl="1"/>
            <a:r>
              <a:rPr lang="en-US" sz="1200" b="1" dirty="0" err="1"/>
              <a:t>Coopertition</a:t>
            </a:r>
            <a:r>
              <a:rPr lang="en-US" sz="1200" b="1" dirty="0"/>
              <a:t>: </a:t>
            </a:r>
            <a:r>
              <a:rPr lang="en-US" sz="1200" dirty="0"/>
              <a:t>cooperation and competition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Multi-Agent Reinforcement Learning </a:t>
            </a: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F9DAB0A-1B5A-2E93-F428-F47938BB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14" y="1870075"/>
            <a:ext cx="5689600" cy="3200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640B6FC-7932-1A5D-0E70-9A65CAB1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14" y="1870075"/>
            <a:ext cx="5689600" cy="3200400"/>
          </a:xfrm>
          <a:prstGeom prst="rect">
            <a:avLst/>
          </a:prstGeom>
        </p:spPr>
      </p:pic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495A9AA3-4080-2CEB-27FD-94EE05F5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60" y="1870075"/>
            <a:ext cx="366630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Existing approaches</a:t>
            </a:r>
          </a:p>
          <a:p>
            <a:pPr lvl="1"/>
            <a:r>
              <a:rPr lang="en-US" sz="1200" dirty="0"/>
              <a:t>Multiple simulation instances</a:t>
            </a:r>
          </a:p>
          <a:p>
            <a:pPr lvl="1"/>
            <a:r>
              <a:rPr lang="en-US" sz="1200" dirty="0"/>
              <a:t>Multiple robots in single simulation instance</a:t>
            </a:r>
          </a:p>
          <a:p>
            <a:r>
              <a:rPr lang="en-US" sz="1400" dirty="0"/>
              <a:t>Challenges</a:t>
            </a:r>
          </a:p>
          <a:p>
            <a:pPr lvl="1"/>
            <a:r>
              <a:rPr lang="en-US" sz="1200" dirty="0"/>
              <a:t>Unnecessary computational overhead</a:t>
            </a:r>
          </a:p>
          <a:p>
            <a:pPr lvl="1"/>
            <a:r>
              <a:rPr lang="en-US" sz="1200" dirty="0"/>
              <a:t>Exteroceptive perception modalities</a:t>
            </a:r>
          </a:p>
          <a:p>
            <a:r>
              <a:rPr lang="en-US" sz="1400" dirty="0"/>
              <a:t>Ideal approaches</a:t>
            </a:r>
          </a:p>
          <a:p>
            <a:pPr lvl="1"/>
            <a:r>
              <a:rPr lang="en-US" sz="1200" dirty="0"/>
              <a:t>Parallelize only what is required</a:t>
            </a:r>
          </a:p>
          <a:p>
            <a:pPr lvl="1"/>
            <a:r>
              <a:rPr lang="en-US" sz="1200" dirty="0"/>
              <a:t>Environment parallelization</a:t>
            </a:r>
          </a:p>
          <a:p>
            <a:pPr lvl="1"/>
            <a:r>
              <a:rPr lang="en-US" sz="1200" dirty="0"/>
              <a:t>Agent parallelization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Simulation Parallelization</a:t>
            </a:r>
          </a:p>
        </p:txBody>
      </p:sp>
      <p:pic>
        <p:nvPicPr>
          <p:cNvPr id="1026" name="Picture 2" descr="GitHub - NVIDIA-Omniverse/OmniIsaacGymEnvs: Reinforcement Learning  Environments for Omniverse Isaac Gym">
            <a:extLst>
              <a:ext uri="{FF2B5EF4-FFF2-40B4-BE49-F238E27FC236}">
                <a16:creationId xmlns:a16="http://schemas.microsoft.com/office/drawing/2014/main" id="{EF4B015C-A2E9-6D72-DDEC-974E6F36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0" y="3911090"/>
            <a:ext cx="3454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mulations for mobile robots">
            <a:extLst>
              <a:ext uri="{FF2B5EF4-FFF2-40B4-BE49-F238E27FC236}">
                <a16:creationId xmlns:a16="http://schemas.microsoft.com/office/drawing/2014/main" id="{089547BE-DC61-ADBB-734B-A61B0DA12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9103"/>
          <a:stretch/>
        </p:blipFill>
        <p:spPr bwMode="auto">
          <a:xfrm>
            <a:off x="8492402" y="3911090"/>
            <a:ext cx="344509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746563-09F0-8282-40E1-C916CEE6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151" y="1385349"/>
            <a:ext cx="3657600" cy="246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eet and multi-robot simulations in AWS RoboMaker | AWS Robotics Blog">
            <a:extLst>
              <a:ext uri="{FF2B5EF4-FFF2-40B4-BE49-F238E27FC236}">
                <a16:creationId xmlns:a16="http://schemas.microsoft.com/office/drawing/2014/main" id="{58E8D7FE-D43A-6561-A615-D7173E9A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08" y="1850251"/>
            <a:ext cx="3456432" cy="180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Multi-Agent Reinforcement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5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8259847" y="522468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T. Samak, C. Samak, S. </a:t>
            </a:r>
            <a:r>
              <a:rPr lang="en-US" sz="1000" dirty="0" err="1">
                <a:solidFill>
                  <a:srgbClr val="747474"/>
                </a:solidFill>
              </a:rPr>
              <a:t>Kandhasamy</a:t>
            </a:r>
            <a:r>
              <a:rPr lang="en-US" sz="1000" dirty="0">
                <a:solidFill>
                  <a:srgbClr val="747474"/>
                </a:solidFill>
              </a:rPr>
              <a:t>, V. Krovi, and M. Xie, “AutoDRIVE: A Comprehensive, Flexible and Integrated Digital Twin Ecosystem for Autonomous Driving Research &amp; Education,” Robotics, vol. 12, no. 3, p. 77, May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https://doi.org/10.3390/robotics12030077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5265D-4449-BD82-92CA-EF2EFDF2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9" y="1476375"/>
            <a:ext cx="7630668" cy="4571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61FDED-A496-E69E-2FE0-F749CE3A821A}"/>
              </a:ext>
            </a:extLst>
          </p:cNvPr>
          <p:cNvSpPr/>
          <p:nvPr/>
        </p:nvSpPr>
        <p:spPr>
          <a:xfrm>
            <a:off x="629178" y="2221814"/>
            <a:ext cx="7493889" cy="213071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284FCA-C5CB-3A86-5B0B-673952917A9C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Comparative Analysis of Hardware Platforms </a:t>
            </a:r>
          </a:p>
        </p:txBody>
      </p:sp>
    </p:spTree>
    <p:extLst>
      <p:ext uri="{BB962C8B-B14F-4D97-AF65-F5344CB8AC3E}">
        <p14:creationId xmlns:p14="http://schemas.microsoft.com/office/powerpoint/2010/main" val="18884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dcmitype/"/>
    <ds:schemaRef ds:uri="74a92416-d9ca-4b07-a40e-6415e67b2c58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f41829d9-305b-4af6-8494-753a2a44d293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4175</TotalTime>
  <Words>2414</Words>
  <Application>Microsoft Office PowerPoint</Application>
  <PresentationFormat>Widescreen</PresentationFormat>
  <Paragraphs>449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Cambria Math</vt:lpstr>
      <vt:lpstr>Mongolian Baiti</vt:lpstr>
      <vt:lpstr>Trebuchet MS</vt:lpstr>
      <vt:lpstr>Trebuchet MS (Body)</vt:lpstr>
      <vt:lpstr>Trebuchet MS (Headings)</vt:lpstr>
      <vt:lpstr>Wingdings 2</vt:lpstr>
      <vt:lpstr>Wingdings 3</vt:lpstr>
      <vt:lpstr>ARMLab CU-ICAR</vt:lpstr>
      <vt:lpstr>Capstone Project Update  A Scalable and Parallelizable Multi-Agent Reinforcement Learning Framework for Cooperative and Competitive Autonomous Vehicles</vt:lpstr>
      <vt:lpstr>Project Proposal</vt:lpstr>
      <vt:lpstr>PowerPoint Presentation</vt:lpstr>
      <vt:lpstr>PowerPoint Presentation</vt:lpstr>
      <vt:lpstr>Research Motivation</vt:lpstr>
      <vt:lpstr>PowerPoint Presentation</vt:lpstr>
      <vt:lpstr>PowerPoint Presentation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Twin Creation</vt:lpstr>
      <vt:lpstr>Digital Twin Capabilities of AutoDRIVE Ecosystem</vt:lpstr>
      <vt:lpstr>PowerPoint Presentation</vt:lpstr>
      <vt:lpstr>PowerPoint Presentation</vt:lpstr>
      <vt:lpstr>PowerPoint Presentation</vt:lpstr>
      <vt:lpstr>Autonomous Racing</vt:lpstr>
      <vt:lpstr>PowerPoint Presentation</vt:lpstr>
      <vt:lpstr>PowerPoint Presentation</vt:lpstr>
      <vt:lpstr>PowerPoint Presentation</vt:lpstr>
      <vt:lpstr>Project Progress</vt:lpstr>
      <vt:lpstr>PowerPoint Presentation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Tanmay Samak</cp:lastModifiedBy>
  <cp:revision>231</cp:revision>
  <dcterms:created xsi:type="dcterms:W3CDTF">2020-04-29T07:35:04Z</dcterms:created>
  <dcterms:modified xsi:type="dcterms:W3CDTF">2023-11-14T16:23:35Z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